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handoutMasterIdLst>
    <p:handoutMasterId r:id="rId31"/>
  </p:handoutMasterIdLst>
  <p:sldIdLst>
    <p:sldId id="256" r:id="rId3"/>
    <p:sldId id="259" r:id="rId4"/>
    <p:sldId id="263" r:id="rId5"/>
    <p:sldId id="264" r:id="rId6"/>
    <p:sldId id="271" r:id="rId7"/>
    <p:sldId id="267" r:id="rId8"/>
    <p:sldId id="279" r:id="rId9"/>
    <p:sldId id="329" r:id="rId10"/>
    <p:sldId id="321" r:id="rId11"/>
    <p:sldId id="322" r:id="rId12"/>
    <p:sldId id="323" r:id="rId13"/>
    <p:sldId id="324" r:id="rId14"/>
    <p:sldId id="305" r:id="rId15"/>
    <p:sldId id="325" r:id="rId16"/>
    <p:sldId id="326" r:id="rId17"/>
    <p:sldId id="327" r:id="rId18"/>
    <p:sldId id="328" r:id="rId19"/>
    <p:sldId id="307" r:id="rId20"/>
    <p:sldId id="270" r:id="rId21"/>
    <p:sldId id="266" r:id="rId22"/>
    <p:sldId id="319" r:id="rId23"/>
    <p:sldId id="318" r:id="rId24"/>
    <p:sldId id="320" r:id="rId25"/>
    <p:sldId id="274" r:id="rId26"/>
    <p:sldId id="317" r:id="rId27"/>
    <p:sldId id="293" r:id="rId28"/>
    <p:sldId id="261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5370" autoAdjust="0"/>
    <p:restoredTop sz="94630" autoAdjust="0"/>
  </p:normalViewPr>
  <p:slideViewPr>
    <p:cSldViewPr>
      <p:cViewPr varScale="1">
        <p:scale>
          <a:sx n="92" d="100"/>
          <a:sy n="92" d="100"/>
        </p:scale>
        <p:origin x="16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96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274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71926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9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16BB9C7-8509-4E50-A1DC-3AB342F5F9FD}" type="datetimeFigureOut">
              <a:rPr lang="ar-KW" smtClean="0"/>
              <a:t>21/07/1437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971926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6FAA7D9-39F4-4169-B729-48A7D667F437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2518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0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03D704-1A29-437A-A176-1295732DA9AD}" type="slidenum">
              <a:rPr kumimoji="0" lang="ar-KW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ar-K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608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13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4433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3746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554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3159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9824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885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3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146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3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080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2688" y="698500"/>
            <a:ext cx="4656137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15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884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951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37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19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575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8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642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35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185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294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75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28/04/2016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1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080" y="1388368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+mn-cs"/>
              </a:rPr>
              <a:t>ورشة عمل</a:t>
            </a:r>
            <a:r>
              <a:rPr lang="en-US" sz="4800" b="1" dirty="0" smtClean="0">
                <a:solidFill>
                  <a:srgbClr val="8C8A26"/>
                </a:solidFill>
              </a:rPr>
              <a:t/>
            </a:r>
            <a:br>
              <a:rPr lang="en-US" sz="4800" b="1" dirty="0" smtClean="0">
                <a:solidFill>
                  <a:srgbClr val="8C8A26"/>
                </a:solidFill>
              </a:rPr>
            </a:b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276872"/>
            <a:ext cx="6400800" cy="2616696"/>
          </a:xfrm>
        </p:spPr>
        <p:txBody>
          <a:bodyPr>
            <a:normAutofit fontScale="85000" lnSpcReduction="20000"/>
          </a:bodyPr>
          <a:lstStyle/>
          <a:p>
            <a:r>
              <a:rPr lang="ar-KW" sz="4800" b="1" dirty="0" smtClean="0">
                <a:solidFill>
                  <a:srgbClr val="1F497D"/>
                </a:solidFill>
                <a:cs typeface="Times New Roman"/>
              </a:rPr>
              <a:t>الإفصاح عن المصالح </a:t>
            </a:r>
          </a:p>
          <a:p>
            <a:r>
              <a:rPr lang="ar-KW" sz="4800" b="1" dirty="0" smtClean="0">
                <a:solidFill>
                  <a:srgbClr val="1F497D"/>
                </a:solidFill>
                <a:cs typeface="Times New Roman"/>
              </a:rPr>
              <a:t>وفقاً للائحة الجديدة</a:t>
            </a: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عمرو عبدالعزيز المحارب</a:t>
            </a:r>
          </a:p>
          <a:p>
            <a:r>
              <a:rPr lang="ar-KW" sz="3600" b="1" dirty="0" smtClean="0">
                <a:solidFill>
                  <a:srgbClr val="1F497D"/>
                </a:solidFill>
                <a:cs typeface="Times New Roman"/>
              </a:rPr>
              <a:t>إدارة الإفصاح</a:t>
            </a:r>
          </a:p>
          <a:p>
            <a:r>
              <a:rPr lang="en-US" sz="2800" b="1" dirty="0" smtClean="0">
                <a:solidFill>
                  <a:srgbClr val="1F497D"/>
                </a:solidFill>
                <a:cs typeface="Times New Roman"/>
              </a:rPr>
              <a:t>2016/5/3</a:t>
            </a:r>
            <a:endParaRPr lang="ar-KW" sz="2800" b="1" dirty="0" smtClean="0">
              <a:solidFill>
                <a:srgbClr val="1F497D"/>
              </a:solidFill>
              <a:cs typeface="Times New Roman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تابع: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نموذج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إفصاح عن تحقق مصلحة شخص</a:t>
            </a:r>
            <a:b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مستفيد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والهدف من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التملك–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ملحق رقم (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1)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323" y="1600200"/>
            <a:ext cx="4201354" cy="4525963"/>
          </a:xfrm>
        </p:spPr>
      </p:pic>
    </p:spTree>
    <p:extLst>
      <p:ext uri="{BB962C8B-B14F-4D97-AF65-F5344CB8AC3E}">
        <p14:creationId xmlns:p14="http://schemas.microsoft.com/office/powerpoint/2010/main" val="37212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نموذج إفصاح تغيير في مصلحة شخص</a:t>
            </a:r>
            <a:b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مستفيد، وتغيير الهدف من التملك- ملحق رقم(2)</a:t>
            </a:r>
            <a:endParaRPr lang="en-US" sz="24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236" y="1600200"/>
            <a:ext cx="4061528" cy="4525963"/>
          </a:xfrm>
        </p:spPr>
      </p:pic>
    </p:spTree>
    <p:extLst>
      <p:ext uri="{BB962C8B-B14F-4D97-AF65-F5344CB8AC3E}">
        <p14:creationId xmlns:p14="http://schemas.microsoft.com/office/powerpoint/2010/main" val="92710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تابع: نموذج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إفصاح تغيير في مصلحة شخص</a:t>
            </a:r>
            <a:b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مستفيد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، وتغيير الهدف من التملك- ملحق رقم(2)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1A151-84BD-4E71-B744-C440629F458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683" y="1600200"/>
            <a:ext cx="4070634" cy="4525963"/>
          </a:xfrm>
        </p:spPr>
      </p:pic>
    </p:spTree>
    <p:extLst>
      <p:ext uri="{BB962C8B-B14F-4D97-AF65-F5344CB8AC3E}">
        <p14:creationId xmlns:p14="http://schemas.microsoft.com/office/powerpoint/2010/main" val="256075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الإفصاح عن المجموعة: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algn="just" rtl="1"/>
            <a:r>
              <a:rPr lang="ar-KW" sz="2400" dirty="0">
                <a:solidFill>
                  <a:schemeClr val="tx2"/>
                </a:solidFill>
                <a:ea typeface="Calibri"/>
              </a:rPr>
              <a:t>يعد 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الشخص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وشركاته التابعة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والشركات التي يملك سيطرة فعلية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عليها بمثابة مجموعة تعمل كشخص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مستفيد، ويجب على الشركة الأم الإفصاح عن المصالح المجمعة وفق الملحق رقم (3) من الكتاب العاشر (الإفصاح والشفافية)</a:t>
            </a:r>
          </a:p>
          <a:p>
            <a:pPr marL="0" indent="0" algn="just" rtl="1"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algn="just" rtl="1"/>
            <a:r>
              <a:rPr lang="ar-KW" sz="2400" dirty="0">
                <a:solidFill>
                  <a:schemeClr val="tx2"/>
                </a:solidFill>
                <a:ea typeface="Calibri"/>
              </a:rPr>
              <a:t>تلتزم الشركات التابعة لهذا الشخص والشركات التي يملك سيطرة فعلية عليها بإخطاره - 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على الفور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- بأي ملكية لها في شركة مدرجة أو أي تغيير يطرأ عليها.</a:t>
            </a:r>
          </a:p>
          <a:p>
            <a:pPr algn="just" rtl="1"/>
            <a:endParaRPr lang="en-US" sz="1600" dirty="0" smtClean="0"/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41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نموذج الإفصاح عن ملكية المجموعة، والهدف</a:t>
            </a:r>
            <a:b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من التملك- ملحق رقم(3)</a:t>
            </a:r>
            <a:endParaRPr lang="en-US" sz="24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660" y="1582348"/>
            <a:ext cx="5157668" cy="3790867"/>
          </a:xfrm>
        </p:spPr>
      </p:pic>
    </p:spTree>
    <p:extLst>
      <p:ext uri="{BB962C8B-B14F-4D97-AF65-F5344CB8AC3E}">
        <p14:creationId xmlns:p14="http://schemas.microsoft.com/office/powerpoint/2010/main" val="370656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تابع: نموذج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الإفصاح عن ملكية المجموعة،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/>
            </a:r>
            <a:b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والهدف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من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التملك- ملحق رقم(3)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642" y="1600200"/>
            <a:ext cx="4142716" cy="4525963"/>
          </a:xfrm>
        </p:spPr>
      </p:pic>
    </p:spTree>
    <p:extLst>
      <p:ext uri="{BB962C8B-B14F-4D97-AF65-F5344CB8AC3E}">
        <p14:creationId xmlns:p14="http://schemas.microsoft.com/office/powerpoint/2010/main" val="151557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تابع: نموذج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الإفصاح عن ملكية المجموعة،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/>
            </a:r>
            <a:b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والهدف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من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التملك- ملحق رقم(3)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135" y="1600200"/>
            <a:ext cx="4259730" cy="4525963"/>
          </a:xfrm>
        </p:spPr>
      </p:pic>
    </p:spTree>
    <p:extLst>
      <p:ext uri="{BB962C8B-B14F-4D97-AF65-F5344CB8AC3E}">
        <p14:creationId xmlns:p14="http://schemas.microsoft.com/office/powerpoint/2010/main" val="41701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تابع: نموذج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الإفصاح عن ملكية المجموعة،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/>
            </a:r>
            <a:b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والهدف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 </a:t>
            </a:r>
            <a:r>
              <a:rPr lang="ar-KW" sz="2400" b="1" dirty="0" smtClean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من </a:t>
            </a:r>
            <a:r>
              <a:rPr lang="ar-KW" sz="2400" b="1" dirty="0">
                <a:solidFill>
                  <a:srgbClr val="1F497D"/>
                </a:solidFill>
                <a:latin typeface="Sakkal Majalla" pitchFamily="2" charset="-78"/>
                <a:cs typeface="Arial" charset="0"/>
              </a:rPr>
              <a:t>التملك- ملحق رقم(3)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155" y="2848627"/>
            <a:ext cx="4229690" cy="2029108"/>
          </a:xfrm>
        </p:spPr>
      </p:pic>
    </p:spTree>
    <p:extLst>
      <p:ext uri="{BB962C8B-B14F-4D97-AF65-F5344CB8AC3E}">
        <p14:creationId xmlns:p14="http://schemas.microsoft.com/office/powerpoint/2010/main" val="59018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النسب المستبعدة من الإفصاح: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u="sng" dirty="0" smtClean="0">
                <a:solidFill>
                  <a:schemeClr val="tx2"/>
                </a:solidFill>
              </a:rPr>
              <a:t>يستبعد</a:t>
            </a:r>
            <a:r>
              <a:rPr lang="ar-KW" sz="2400" dirty="0" smtClean="0">
                <a:solidFill>
                  <a:schemeClr val="tx2"/>
                </a:solidFill>
              </a:rPr>
              <a:t> من حساب </a:t>
            </a:r>
            <a:r>
              <a:rPr lang="ar-KW" sz="2400" dirty="0">
                <a:solidFill>
                  <a:schemeClr val="tx2"/>
                </a:solidFill>
              </a:rPr>
              <a:t>نسبة المصلحة </a:t>
            </a:r>
            <a:r>
              <a:rPr lang="ar-KW" sz="2400" dirty="0" smtClean="0">
                <a:solidFill>
                  <a:schemeClr val="tx2"/>
                </a:solidFill>
              </a:rPr>
              <a:t>للشخص المستفيد الأسهم التالية: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algn="just" rtl="1"/>
            <a:r>
              <a:rPr lang="ar-KW" sz="2400" dirty="0" smtClean="0">
                <a:solidFill>
                  <a:schemeClr val="tx2"/>
                </a:solidFill>
              </a:rPr>
              <a:t>الأسهم </a:t>
            </a:r>
            <a:r>
              <a:rPr lang="ar-KW" sz="2400" dirty="0">
                <a:solidFill>
                  <a:schemeClr val="tx2"/>
                </a:solidFill>
              </a:rPr>
              <a:t>التي يحتفظ بها مدير محفظة </a:t>
            </a:r>
            <a:r>
              <a:rPr lang="ar-KW" sz="2400" dirty="0" smtClean="0">
                <a:solidFill>
                  <a:schemeClr val="tx2"/>
                </a:solidFill>
              </a:rPr>
              <a:t>الاستثمار ضمـن </a:t>
            </a:r>
            <a:r>
              <a:rPr lang="ar-KW" sz="2400" dirty="0">
                <a:solidFill>
                  <a:schemeClr val="tx2"/>
                </a:solidFill>
              </a:rPr>
              <a:t>نشاطه في إدارة وحفظ محافظ </a:t>
            </a:r>
            <a:r>
              <a:rPr lang="ar-KW" sz="2400" dirty="0" smtClean="0">
                <a:solidFill>
                  <a:schemeClr val="tx2"/>
                </a:solidFill>
              </a:rPr>
              <a:t>عمـلائه.</a:t>
            </a:r>
          </a:p>
          <a:p>
            <a:pPr marL="0" indent="0" algn="just" rtl="1"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algn="just" rtl="1"/>
            <a:r>
              <a:rPr lang="ar-KW" sz="2400" dirty="0" smtClean="0">
                <a:solidFill>
                  <a:schemeClr val="tx2"/>
                </a:solidFill>
              </a:rPr>
              <a:t>الأسهم </a:t>
            </a:r>
            <a:r>
              <a:rPr lang="ar-KW" sz="2400" dirty="0">
                <a:solidFill>
                  <a:schemeClr val="tx2"/>
                </a:solidFill>
              </a:rPr>
              <a:t>التي يحتفظ بها صانع السوق بهذه </a:t>
            </a:r>
            <a:r>
              <a:rPr lang="ar-KW" sz="2400" dirty="0" smtClean="0">
                <a:solidFill>
                  <a:schemeClr val="tx2"/>
                </a:solidFill>
              </a:rPr>
              <a:t>الصفة.</a:t>
            </a:r>
            <a:endParaRPr lang="ar-KW" sz="2400" dirty="0">
              <a:solidFill>
                <a:schemeClr val="tx2"/>
              </a:solidFill>
            </a:endParaRPr>
          </a:p>
          <a:p>
            <a:pPr algn="just" rtl="1"/>
            <a:endParaRPr lang="ar-KW" sz="2400" dirty="0"/>
          </a:p>
          <a:p>
            <a:pPr algn="just" rtl="1"/>
            <a:endParaRPr lang="en-US" sz="1600" dirty="0" smtClean="0"/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47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إفصاحات أخرى مطلوبة من الشخص المستفيد: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الإفصاح عن تغيير هدف المصلحة:</a:t>
            </a:r>
            <a:endParaRPr lang="en-US" sz="2400" b="1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في 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حال تغيير هدف المصلحة الذي سبق الإفصاح عنه ، يجب على الشخص المستفيد الإفصاح إلى 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الهيئة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و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البورصة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و</a:t>
            </a:r>
            <a:r>
              <a:rPr lang="ar-KW" sz="2400" u="sng" dirty="0">
                <a:solidFill>
                  <a:schemeClr val="tx2"/>
                </a:solidFill>
                <a:ea typeface="Calibri"/>
              </a:rPr>
              <a:t>الشركة المدرجة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– فوراً – بهذا التغيير ، ولا يجوز له التصرف في الأسهم محل المصلحة إلا بعد هذا الإفصاح.</a:t>
            </a: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76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latin typeface="Sakkal Majalla" pitchFamily="2" charset="-78"/>
              </a:rPr>
              <a:t>محتوى الورشة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2401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التشريع الساري الذي يتناول الإفصاح عن المصالح وينظمه.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الأطراف المعنية بالإفصاح.</a:t>
            </a:r>
          </a:p>
          <a:p>
            <a:pPr lvl="0" algn="r" rtl="1" fontAlgn="base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الشخص المستفيد.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100" dirty="0" smtClean="0">
                <a:solidFill>
                  <a:schemeClr val="tx2"/>
                </a:solidFill>
                <a:latin typeface="Calibri" pitchFamily="34" charset="0"/>
              </a:rPr>
              <a:t>1.3 تعريف الشخص المستفيد.</a:t>
            </a:r>
            <a:endParaRPr lang="ar-KW" sz="2100" dirty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1.3 متى يلزم على الشخص المستفيد الإفصاح عن المصلحة.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2.3 </a:t>
            </a:r>
            <a:r>
              <a:rPr lang="ar-KW" sz="2000" dirty="0">
                <a:solidFill>
                  <a:schemeClr val="tx2"/>
                </a:solidFill>
                <a:latin typeface="Calibri" pitchFamily="34" charset="0"/>
              </a:rPr>
              <a:t>كيفية الإفصاح للشخص المستفيد</a:t>
            </a: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3.3 </a:t>
            </a:r>
            <a:r>
              <a:rPr lang="ar-KW" sz="2000" dirty="0">
                <a:solidFill>
                  <a:schemeClr val="tx2"/>
                </a:solidFill>
              </a:rPr>
              <a:t>المصلحة غير المباشرة أو التحالف مع </a:t>
            </a:r>
            <a:r>
              <a:rPr lang="ar-KW" sz="2000" dirty="0" smtClean="0">
                <a:solidFill>
                  <a:schemeClr val="tx2"/>
                </a:solidFill>
              </a:rPr>
              <a:t>الآخرين.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4.3 الإفصاح عن المجموعة.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5.3 النسب المستبعدة من الإفصاح.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6.3 إفصاحات أخرى مطلوبة من الشخص المستفيد.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7.3 الالتزام بالإفصاح عند تعدد حالات المصلحة.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</a:rPr>
              <a:t>8.3 أمثلة توضيحية للأحوال التي يفصح عنها الشخص المستفيد عن مصلحته.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</a:rPr>
              <a:t>4. التزامات الشركات المدرجة.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0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40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1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  <a:ea typeface="Calibri"/>
              </a:rPr>
              <a:t>* الالتزام </a:t>
            </a:r>
            <a:r>
              <a:rPr lang="ar-KW" sz="2400" b="1" dirty="0">
                <a:solidFill>
                  <a:schemeClr val="tx2"/>
                </a:solidFill>
                <a:ea typeface="Calibri"/>
              </a:rPr>
              <a:t>بالإفصاح عند تعدد حالات المصلحة </a:t>
            </a:r>
            <a:r>
              <a:rPr lang="ar-KW" sz="2400" b="1" dirty="0" smtClean="0">
                <a:solidFill>
                  <a:schemeClr val="tx2"/>
                </a:solidFill>
              </a:rPr>
              <a:t>:</a:t>
            </a:r>
            <a:endParaRPr lang="en-US" sz="2400" b="1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المصلحة المباشرة.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المصلحة غير المباشرة أو التحالف مع الآخرين.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</a:rPr>
              <a:t>الإفصاح عن المجموعة.</a:t>
            </a: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05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/>
            <a:r>
              <a:rPr lang="ar-KW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</a:t>
            </a:r>
            <a:r>
              <a:rPr lang="ar-KW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المصالح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0724" y="1412066"/>
            <a:ext cx="8170839" cy="463707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الأحوال التي يفصح عنها الشخص المستفيد عن مصلحته: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مثال توضيحي رقم (1):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 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 </a:t>
            </a:r>
            <a:endParaRPr lang="ar-KW" sz="1600" dirty="0" smtClean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6779"/>
            <a:ext cx="3170956" cy="90862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594"/>
            <a:ext cx="8001000" cy="6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210586" y="3463045"/>
            <a:ext cx="1440160" cy="7670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ولد الشخص المستفيد القاصر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295818" y="3466973"/>
            <a:ext cx="1440160" cy="7670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محفظة</a:t>
            </a:r>
          </a:p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تداول/ الكتروني بإدارة المستفيد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6650746" y="3267116"/>
            <a:ext cx="469731" cy="1686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425246" y="4366720"/>
            <a:ext cx="706875" cy="586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443507" y="2455825"/>
            <a:ext cx="1353941" cy="7670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bg1"/>
                </a:solidFill>
              </a:rPr>
              <a:t>الشخص المستفيد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903736" y="4287656"/>
            <a:ext cx="26930" cy="381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076056" y="4713807"/>
            <a:ext cx="1716607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5903736" y="2818766"/>
            <a:ext cx="496662" cy="521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087829" y="2761250"/>
            <a:ext cx="2113922" cy="629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737245" y="4453873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9%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939576" y="4259910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2%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626144" y="4294855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4%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4919" y="2953191"/>
            <a:ext cx="1880848" cy="25538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b="1" dirty="0" smtClean="0">
                <a:solidFill>
                  <a:schemeClr val="tx1"/>
                </a:solidFill>
              </a:rPr>
              <a:t>في هذه الحالة يتم إفصاح الشخص المستفيد عن مصلحة 15% من رأس مال الشركة </a:t>
            </a:r>
            <a:r>
              <a:rPr lang="ar-KW" b="1" dirty="0">
                <a:solidFill>
                  <a:schemeClr val="tx1"/>
                </a:solidFill>
              </a:rPr>
              <a:t>المدرجة، </a:t>
            </a:r>
            <a:r>
              <a:rPr lang="ar-KW" b="1" dirty="0" smtClean="0">
                <a:solidFill>
                  <a:schemeClr val="tx1"/>
                </a:solidFill>
              </a:rPr>
              <a:t>من خلال تعبئة الملحق </a:t>
            </a:r>
            <a:r>
              <a:rPr lang="ar-KW" b="1" dirty="0">
                <a:solidFill>
                  <a:schemeClr val="tx1"/>
                </a:solidFill>
              </a:rPr>
              <a:t>رقم </a:t>
            </a:r>
            <a:r>
              <a:rPr lang="ar-KW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1</a:t>
            </a:r>
            <a:r>
              <a:rPr lang="ar-KW" b="1" dirty="0" smtClean="0">
                <a:solidFill>
                  <a:schemeClr val="tx1"/>
                </a:solidFill>
              </a:rPr>
              <a:t>) </a:t>
            </a:r>
            <a:r>
              <a:rPr lang="ar-KW" b="1" dirty="0">
                <a:solidFill>
                  <a:schemeClr val="tx1"/>
                </a:solidFill>
              </a:rPr>
              <a:t>من الكتاب العاشر </a:t>
            </a:r>
            <a:r>
              <a:rPr lang="ar-KW" b="1" dirty="0" smtClean="0">
                <a:solidFill>
                  <a:schemeClr val="tx1"/>
                </a:solidFill>
              </a:rPr>
              <a:t>(الإفصاح </a:t>
            </a:r>
            <a:r>
              <a:rPr lang="ar-KW" b="1" dirty="0">
                <a:solidFill>
                  <a:schemeClr val="tx1"/>
                </a:solidFill>
              </a:rPr>
              <a:t>والشفافية)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58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/>
            <a:r>
              <a:rPr lang="ar-KW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</a:t>
            </a:r>
            <a:r>
              <a:rPr lang="ar-KW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المصالح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5961" y="1383792"/>
            <a:ext cx="8170839" cy="463707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تابع/ الأحوال التي يفصح عنها الشخص المستفيد عن مصلحته: 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dirty="0" smtClean="0">
                <a:solidFill>
                  <a:schemeClr val="tx2"/>
                </a:solidFill>
                <a:ea typeface="Calibri"/>
              </a:rPr>
              <a:t>مثال توضيحي رقم (2):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 </a:t>
            </a:r>
            <a:endParaRPr lang="ar-KW" sz="1600" dirty="0" smtClean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6779"/>
            <a:ext cx="3170956" cy="90862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594"/>
            <a:ext cx="8001000" cy="6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1541541" y="4221088"/>
            <a:ext cx="9383" cy="392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652859" y="2262883"/>
            <a:ext cx="1440160" cy="1049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bg1"/>
                </a:solidFill>
              </a:rPr>
              <a:t>الشخص المستفيد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5156202" y="3443509"/>
            <a:ext cx="150507" cy="1279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00523" y="3114745"/>
            <a:ext cx="1624961" cy="1049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شركة تابعة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9061" y="4747163"/>
            <a:ext cx="1643726" cy="1056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نظام </a:t>
            </a:r>
            <a:r>
              <a:rPr lang="ar-KW" sz="1600" b="1" dirty="0">
                <a:solidFill>
                  <a:schemeClr val="bg1"/>
                </a:solidFill>
              </a:rPr>
              <a:t>ا</a:t>
            </a:r>
            <a:r>
              <a:rPr lang="ar-KW" sz="1600" b="1" dirty="0" smtClean="0">
                <a:solidFill>
                  <a:schemeClr val="bg1"/>
                </a:solidFill>
              </a:rPr>
              <a:t>ستثمار جماعي</a:t>
            </a:r>
          </a:p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 (يملك حقوق التصويت على الأسهم)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740802" y="4507307"/>
            <a:ext cx="1507146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016523" y="4221088"/>
            <a:ext cx="35054" cy="286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69459" y="4251964"/>
            <a:ext cx="1322648" cy="760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17440" y="3107285"/>
            <a:ext cx="1643726" cy="1056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نظام </a:t>
            </a:r>
            <a:r>
              <a:rPr lang="ar-KW" sz="1600" b="1" dirty="0">
                <a:solidFill>
                  <a:schemeClr val="bg1"/>
                </a:solidFill>
              </a:rPr>
              <a:t>ا</a:t>
            </a:r>
            <a:r>
              <a:rPr lang="ar-KW" sz="1600" b="1" dirty="0" smtClean="0">
                <a:solidFill>
                  <a:schemeClr val="bg1"/>
                </a:solidFill>
              </a:rPr>
              <a:t>ستثمار جماعي</a:t>
            </a:r>
          </a:p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 (لا يملك حقوق التصويت على الأسهم) 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3563888" y="2364155"/>
            <a:ext cx="1037493" cy="632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1763688" y="2263544"/>
            <a:ext cx="2693325" cy="755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445960" y="5272727"/>
            <a:ext cx="1117928" cy="19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231455" y="3916229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9%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09402" y="4106106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6%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982608" y="4354922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2%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61760" y="4873217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4%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9910" y="2687153"/>
            <a:ext cx="1880848" cy="33337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b="1" dirty="0" smtClean="0">
                <a:solidFill>
                  <a:schemeClr val="tx1"/>
                </a:solidFill>
              </a:rPr>
              <a:t>في هذه الحالة يتم إفصاح الشخص المستفيد عن مصلحة 15% من رأس مال الشركة </a:t>
            </a:r>
            <a:r>
              <a:rPr lang="ar-KW" b="1" dirty="0">
                <a:solidFill>
                  <a:schemeClr val="tx1"/>
                </a:solidFill>
              </a:rPr>
              <a:t>المدرجة، </a:t>
            </a:r>
            <a:r>
              <a:rPr lang="ar-KW" b="1" dirty="0" smtClean="0">
                <a:solidFill>
                  <a:schemeClr val="tx1"/>
                </a:solidFill>
              </a:rPr>
              <a:t>من خلال تعبئة الملحق </a:t>
            </a:r>
            <a:r>
              <a:rPr lang="ar-KW" b="1" dirty="0">
                <a:solidFill>
                  <a:schemeClr val="tx1"/>
                </a:solidFill>
              </a:rPr>
              <a:t>رقم </a:t>
            </a:r>
            <a:r>
              <a:rPr lang="ar-KW" b="1" dirty="0" smtClean="0">
                <a:solidFill>
                  <a:schemeClr val="tx1"/>
                </a:solidFill>
              </a:rPr>
              <a:t>(3) </a:t>
            </a:r>
            <a:r>
              <a:rPr lang="ar-KW" b="1" dirty="0">
                <a:solidFill>
                  <a:schemeClr val="tx1"/>
                </a:solidFill>
              </a:rPr>
              <a:t>من الكتاب العاشر </a:t>
            </a:r>
            <a:r>
              <a:rPr lang="ar-KW" b="1" dirty="0" smtClean="0">
                <a:solidFill>
                  <a:schemeClr val="tx1"/>
                </a:solidFill>
              </a:rPr>
              <a:t>(الإفصاح </a:t>
            </a:r>
            <a:r>
              <a:rPr lang="ar-KW" b="1" dirty="0">
                <a:solidFill>
                  <a:schemeClr val="tx1"/>
                </a:solidFill>
              </a:rPr>
              <a:t>والشفافية) </a:t>
            </a:r>
            <a:endParaRPr lang="ar-KW" b="1" dirty="0" smtClean="0">
              <a:solidFill>
                <a:schemeClr val="tx1"/>
              </a:solidFill>
            </a:endParaRPr>
          </a:p>
          <a:p>
            <a:pPr algn="ctr" rtl="1"/>
            <a:r>
              <a:rPr lang="ar-KW" b="1" dirty="0" smtClean="0">
                <a:solidFill>
                  <a:schemeClr val="tx1"/>
                </a:solidFill>
              </a:rPr>
              <a:t>و الإفصاح عن نسبة 6% وفق الملحق رقم (</a:t>
            </a:r>
            <a:r>
              <a:rPr lang="en-US" b="1" dirty="0" smtClean="0">
                <a:solidFill>
                  <a:schemeClr val="tx1"/>
                </a:solidFill>
              </a:rPr>
              <a:t>1</a:t>
            </a:r>
            <a:r>
              <a:rPr lang="ar-KW" b="1" dirty="0" smtClean="0">
                <a:solidFill>
                  <a:schemeClr val="tx1"/>
                </a:solidFill>
              </a:rPr>
              <a:t>) من الكتاب العاشر (الإفصاح والشفافية)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3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/>
            <a:r>
              <a:rPr lang="ar-KW" b="1" dirty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</a:t>
            </a:r>
            <a:r>
              <a:rPr lang="ar-KW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المصالح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5961" y="1383792"/>
            <a:ext cx="8170839" cy="463707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u="sng" dirty="0" smtClean="0">
                <a:solidFill>
                  <a:schemeClr val="tx2"/>
                </a:solidFill>
              </a:rPr>
              <a:t>تابع/ الأحوال التي يفصح عنها الشخص المستفيد عن مصلحته: 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ar-KW" sz="2400" b="1" dirty="0" smtClean="0">
                <a:solidFill>
                  <a:schemeClr val="tx2"/>
                </a:solidFill>
                <a:ea typeface="Calibri"/>
              </a:rPr>
              <a:t>مثال توضيحي رقم (3):</a:t>
            </a: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      </a:t>
            </a:r>
            <a:endParaRPr lang="ar-KW" sz="1600" dirty="0" smtClean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6779"/>
            <a:ext cx="3170956" cy="90862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594"/>
            <a:ext cx="8001000" cy="6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1541541" y="4221088"/>
            <a:ext cx="9383" cy="392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652859" y="2262883"/>
            <a:ext cx="1440160" cy="1049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bg1"/>
                </a:solidFill>
              </a:rPr>
              <a:t>الشخص المستفيد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5156202" y="3443509"/>
            <a:ext cx="150507" cy="1279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00523" y="3114745"/>
            <a:ext cx="1624961" cy="1049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sz="1600" b="1" dirty="0" smtClean="0">
                <a:solidFill>
                  <a:schemeClr val="bg1"/>
                </a:solidFill>
              </a:rPr>
              <a:t>شركة تابعة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9061" y="4747163"/>
            <a:ext cx="1643726" cy="1056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KW" sz="1600" b="1" dirty="0">
                <a:solidFill>
                  <a:schemeClr val="bg1"/>
                </a:solidFill>
              </a:rPr>
              <a:t>محفظة </a:t>
            </a:r>
            <a:r>
              <a:rPr lang="ar-KW" sz="1600" b="1" dirty="0" smtClean="0">
                <a:solidFill>
                  <a:schemeClr val="bg1"/>
                </a:solidFill>
              </a:rPr>
              <a:t>استثمارية </a:t>
            </a:r>
            <a:r>
              <a:rPr lang="ar-KW" sz="1600" b="1" dirty="0">
                <a:solidFill>
                  <a:schemeClr val="bg1"/>
                </a:solidFill>
              </a:rPr>
              <a:t>منشأة لدى </a:t>
            </a:r>
            <a:r>
              <a:rPr lang="ar-KW" sz="1600" b="1" dirty="0" smtClean="0">
                <a:solidFill>
                  <a:schemeClr val="bg1"/>
                </a:solidFill>
              </a:rPr>
              <a:t>الشركة التابعة وتملك </a:t>
            </a:r>
            <a:r>
              <a:rPr lang="ar-KW" sz="1600" b="1" dirty="0">
                <a:solidFill>
                  <a:schemeClr val="bg1"/>
                </a:solidFill>
              </a:rPr>
              <a:t>حقوق التصويت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740802" y="4507307"/>
            <a:ext cx="1507146" cy="129614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/>
              <a:t>الشركة المدرجة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016523" y="4221088"/>
            <a:ext cx="35054" cy="286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69459" y="4251964"/>
            <a:ext cx="1322648" cy="760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617440" y="3107285"/>
            <a:ext cx="1643726" cy="1056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KW" b="1" dirty="0" smtClean="0">
                <a:solidFill>
                  <a:schemeClr val="bg1"/>
                </a:solidFill>
              </a:rPr>
              <a:t>محفظة استثمارية منشأة لدى الشخص المستفيد و لا يملك حقوق التصويت 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3563888" y="2364155"/>
            <a:ext cx="1037493" cy="6327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1763688" y="2263544"/>
            <a:ext cx="2693325" cy="755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445960" y="5272727"/>
            <a:ext cx="1117928" cy="19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231455" y="3916229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9%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09402" y="4106106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6%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982608" y="4354922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2%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61760" y="4873217"/>
            <a:ext cx="538045" cy="483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schemeClr val="tx1"/>
                </a:solidFill>
              </a:rPr>
              <a:t>4%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39910" y="2687153"/>
            <a:ext cx="1880848" cy="333370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b="1" dirty="0" smtClean="0">
                <a:solidFill>
                  <a:schemeClr val="tx1"/>
                </a:solidFill>
              </a:rPr>
              <a:t>في هذه الحالة يتم إفصاح الشخص المستفيد عن مصلحة 15% من رأس مال الشركة </a:t>
            </a:r>
            <a:r>
              <a:rPr lang="ar-KW" b="1" dirty="0">
                <a:solidFill>
                  <a:schemeClr val="tx1"/>
                </a:solidFill>
              </a:rPr>
              <a:t>المدرجة، </a:t>
            </a:r>
            <a:r>
              <a:rPr lang="ar-KW" b="1" dirty="0" smtClean="0">
                <a:solidFill>
                  <a:schemeClr val="tx1"/>
                </a:solidFill>
              </a:rPr>
              <a:t>من خلال تعبئة الملحق </a:t>
            </a:r>
            <a:r>
              <a:rPr lang="ar-KW" b="1" dirty="0">
                <a:solidFill>
                  <a:schemeClr val="tx1"/>
                </a:solidFill>
              </a:rPr>
              <a:t>رقم </a:t>
            </a:r>
            <a:r>
              <a:rPr lang="ar-KW" b="1" dirty="0" smtClean="0">
                <a:solidFill>
                  <a:schemeClr val="tx1"/>
                </a:solidFill>
              </a:rPr>
              <a:t>(3) </a:t>
            </a:r>
            <a:r>
              <a:rPr lang="ar-KW" b="1" dirty="0">
                <a:solidFill>
                  <a:schemeClr val="tx1"/>
                </a:solidFill>
              </a:rPr>
              <a:t>من الكتاب العاشر </a:t>
            </a:r>
            <a:r>
              <a:rPr lang="ar-KW" b="1" dirty="0" smtClean="0">
                <a:solidFill>
                  <a:schemeClr val="tx1"/>
                </a:solidFill>
              </a:rPr>
              <a:t>(الإفصاح </a:t>
            </a:r>
            <a:r>
              <a:rPr lang="ar-KW" b="1" dirty="0">
                <a:solidFill>
                  <a:schemeClr val="tx1"/>
                </a:solidFill>
              </a:rPr>
              <a:t>والشفافية) </a:t>
            </a:r>
            <a:endParaRPr lang="ar-KW" b="1" dirty="0" smtClean="0">
              <a:solidFill>
                <a:schemeClr val="tx1"/>
              </a:solidFill>
            </a:endParaRPr>
          </a:p>
          <a:p>
            <a:pPr algn="ctr" rtl="1"/>
            <a:r>
              <a:rPr lang="ar-KW" b="1" dirty="0" smtClean="0">
                <a:solidFill>
                  <a:schemeClr val="tx1"/>
                </a:solidFill>
              </a:rPr>
              <a:t>وتعتبر نسبة 6% من النسب المستبعدة التي لا يتم الإفصاح عنها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u="sng" dirty="0" smtClean="0">
                <a:solidFill>
                  <a:schemeClr val="tx2"/>
                </a:solidFill>
              </a:rPr>
              <a:t>التزامات الشركة المدرجة:</a:t>
            </a:r>
            <a:endParaRPr lang="en-US" sz="2800" b="1" u="sng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تلتزم الشركة المساهمة المدرجة في البورصة أن تفصح – في بداية كل سنة – عن أسماء مساهميها الذين تمثل نسبة مساهمتهم 5% أو أكثر من رأس مالها ، أو أي تغيير يطرأ على هذه النسبة ، وذلك وفق الملحق رقم (4) من نماذج الإفصاح عن المصالح. 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2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نموذج إفصاح الشركة المدرجة عن مساهميها</a:t>
            </a:r>
            <a:b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ممن تصل ملكيتهم نسبة 5% أو أكثر من رأس </a:t>
            </a:r>
            <a:b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مال الشركة-ملحق رقم (4)</a:t>
            </a:r>
            <a:b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</a:br>
            <a:endParaRPr lang="en-US" sz="24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418" y="1805494"/>
            <a:ext cx="4039164" cy="4115374"/>
          </a:xfrm>
        </p:spPr>
      </p:pic>
    </p:spTree>
    <p:extLst>
      <p:ext uri="{BB962C8B-B14F-4D97-AF65-F5344CB8AC3E}">
        <p14:creationId xmlns:p14="http://schemas.microsoft.com/office/powerpoint/2010/main" val="250315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التزامات الشركات المساهمة المدرجة تجاه البورصة:</a:t>
            </a:r>
            <a:endParaRPr lang="en-US" sz="2400" b="1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تلتزم الشركات المساهمة المدرجة – عند إدراجها أو فور أي تغيير يطرأ عليها – بتزويد البورصة بالبيانات والمعلومات التالية:</a:t>
            </a: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معلومات عامة عن الشركة (اسم الشركة ، أغراضـها ، رأس مالـها ، بيانات الاتصـال بها ، وغيرها من المعلومات).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أعضاء مجلس الإدارة والإدارة التنفيذية.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مراقب الحسابات.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بيانات الإفصاح عن كبار المساهمين.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قائمة تضم كافة الشركات التابعة والزميلة المدرجة في البورصة.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أي معلومات أخرى تحددها الهيئة.</a:t>
            </a: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31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+mn-cs"/>
              </a:rPr>
              <a:t>شــكــراً</a:t>
            </a:r>
            <a:endParaRPr lang="en-GB" sz="6600" dirty="0"/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u="sng" dirty="0" smtClean="0">
                <a:solidFill>
                  <a:schemeClr val="tx2"/>
                </a:solidFill>
              </a:rPr>
              <a:t>التشريع الساري الذي يتناول الإفصاح عن المصالح وينظمه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يعد القانون رقم </a:t>
            </a:r>
            <a:r>
              <a:rPr lang="ar-KW" sz="2400" dirty="0">
                <a:solidFill>
                  <a:schemeClr val="tx2"/>
                </a:solidFill>
              </a:rPr>
              <a:t>7 لسنة 2010 بشأن إنشاء هيئة أسواق المال وتنظيم نشاط </a:t>
            </a:r>
            <a:r>
              <a:rPr lang="ar-KW" sz="2400" dirty="0">
                <a:solidFill>
                  <a:schemeClr val="tx2"/>
                </a:solidFill>
              </a:rPr>
              <a:t>الأوراق المالية </a:t>
            </a:r>
            <a:r>
              <a:rPr lang="ar-KW" sz="2400" dirty="0">
                <a:solidFill>
                  <a:schemeClr val="tx2"/>
                </a:solidFill>
              </a:rPr>
              <a:t>وتعديلاته </a:t>
            </a:r>
            <a:r>
              <a:rPr lang="ar-KW" sz="2400" dirty="0">
                <a:solidFill>
                  <a:schemeClr val="tx2"/>
                </a:solidFill>
              </a:rPr>
              <a:t>والفصل العاشر من لائحته التنفيذية</a:t>
            </a:r>
            <a:r>
              <a:rPr lang="ar-KW" sz="2400" dirty="0">
                <a:solidFill>
                  <a:schemeClr val="tx2"/>
                </a:solidFill>
              </a:rPr>
              <a:t> </a:t>
            </a:r>
            <a:r>
              <a:rPr lang="ar-KW" sz="2400" dirty="0">
                <a:solidFill>
                  <a:schemeClr val="tx2"/>
                </a:solidFill>
              </a:rPr>
              <a:t>وتعديلاتها </a:t>
            </a:r>
            <a:r>
              <a:rPr lang="ar-KW" sz="2400" dirty="0" smtClean="0">
                <a:solidFill>
                  <a:schemeClr val="tx2"/>
                </a:solidFill>
              </a:rPr>
              <a:t>هو </a:t>
            </a:r>
            <a:r>
              <a:rPr lang="ar-KW" sz="2400" dirty="0">
                <a:solidFill>
                  <a:schemeClr val="tx2"/>
                </a:solidFill>
              </a:rPr>
              <a:t>التشريع الساري الذي يتناول الإفصاح عن المصالح وينظمه.</a:t>
            </a: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8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u="sng" dirty="0" smtClean="0">
                <a:solidFill>
                  <a:schemeClr val="tx2"/>
                </a:solidFill>
              </a:rPr>
              <a:t>الأطراف المعنية بالإفصاح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المستفيد.</a:t>
            </a:r>
            <a:endParaRPr lang="en-US" sz="2400" dirty="0" smtClean="0">
              <a:solidFill>
                <a:schemeClr val="tx2"/>
              </a:solidFill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الشركة المدرجة.</a:t>
            </a: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10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800" b="1" u="sng" dirty="0" smtClean="0">
                <a:solidFill>
                  <a:schemeClr val="tx2"/>
                </a:solidFill>
              </a:rPr>
              <a:t>الشخـص المستفيد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تعريف الشخص المستفيد :</a:t>
            </a:r>
            <a:endParaRPr lang="en-US" sz="2400" b="1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400" dirty="0" smtClean="0">
                <a:solidFill>
                  <a:schemeClr val="tx2"/>
                </a:solidFill>
              </a:rPr>
              <a:t>هو كل شخص له مصلحة تمثل 5% فأكثر من رأس مال شركة مدرجة ، سواء بشكل مباشر أو غير مباشر أو كمجموعة أو بالتحالف مع الآخرين.</a:t>
            </a:r>
          </a:p>
          <a:p>
            <a:pPr lvl="0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6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lnSpcReduction="10000"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متى يلزم على الشخص المستفيد الإفصاح عن المصلحة ؟</a:t>
            </a: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u="sng" dirty="0">
              <a:solidFill>
                <a:schemeClr val="tx2"/>
              </a:solidFill>
            </a:endParaRPr>
          </a:p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عند تحقق المصلحة:</a:t>
            </a:r>
            <a:endParaRPr lang="en-US" sz="2400" dirty="0">
              <a:solidFill>
                <a:schemeClr val="tx2"/>
              </a:solidFill>
              <a:ea typeface="Calibri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400" dirty="0" smtClean="0">
                <a:solidFill>
                  <a:schemeClr val="tx2"/>
                </a:solidFill>
              </a:rPr>
              <a:t>يجب على الشخص المستفيد الإفصاح إلى كل من </a:t>
            </a:r>
            <a:r>
              <a:rPr lang="ar-KW" sz="2400" u="sng" dirty="0" smtClean="0">
                <a:solidFill>
                  <a:schemeClr val="tx2"/>
                </a:solidFill>
              </a:rPr>
              <a:t>الهيئة</a:t>
            </a:r>
            <a:r>
              <a:rPr lang="ar-KW" sz="2400" dirty="0" smtClean="0">
                <a:solidFill>
                  <a:schemeClr val="tx2"/>
                </a:solidFill>
              </a:rPr>
              <a:t> و</a:t>
            </a:r>
            <a:r>
              <a:rPr lang="ar-KW" sz="2400" u="sng" dirty="0" smtClean="0">
                <a:solidFill>
                  <a:schemeClr val="tx2"/>
                </a:solidFill>
              </a:rPr>
              <a:t>البورصة</a:t>
            </a:r>
            <a:r>
              <a:rPr lang="ar-KW" sz="2400" dirty="0" smtClean="0">
                <a:solidFill>
                  <a:schemeClr val="tx2"/>
                </a:solidFill>
              </a:rPr>
              <a:t> و</a:t>
            </a:r>
            <a:r>
              <a:rPr lang="ar-KW" sz="2400" u="sng" dirty="0" smtClean="0">
                <a:solidFill>
                  <a:schemeClr val="tx2"/>
                </a:solidFill>
              </a:rPr>
              <a:t>الشركة المدرجة </a:t>
            </a:r>
            <a:r>
              <a:rPr lang="ar-KW" sz="2400" dirty="0" smtClean="0">
                <a:solidFill>
                  <a:schemeClr val="tx2"/>
                </a:solidFill>
              </a:rPr>
              <a:t>خلال مدة لا تتجاوز </a:t>
            </a:r>
            <a:r>
              <a:rPr lang="ar-KW" sz="2400" u="sng" dirty="0" smtClean="0">
                <a:solidFill>
                  <a:schemeClr val="tx2"/>
                </a:solidFill>
              </a:rPr>
              <a:t>خمسة أيام عمل</a:t>
            </a:r>
            <a:r>
              <a:rPr lang="ar-KW" sz="2400" dirty="0" smtClean="0">
                <a:solidFill>
                  <a:schemeClr val="tx2"/>
                </a:solidFill>
              </a:rPr>
              <a:t> من تحقق المصلحة.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r>
              <a:rPr lang="ar-KW" sz="2400" b="1" dirty="0">
                <a:solidFill>
                  <a:schemeClr val="tx2"/>
                </a:solidFill>
              </a:rPr>
              <a:t>عند </a:t>
            </a:r>
            <a:r>
              <a:rPr lang="ar-KW" sz="2400" b="1" dirty="0" smtClean="0">
                <a:solidFill>
                  <a:schemeClr val="tx2"/>
                </a:solidFill>
              </a:rPr>
              <a:t>تغيير </a:t>
            </a:r>
            <a:r>
              <a:rPr lang="ar-KW" sz="2400" b="1" dirty="0">
                <a:solidFill>
                  <a:schemeClr val="tx2"/>
                </a:solidFill>
              </a:rPr>
              <a:t>المصلحة</a:t>
            </a:r>
            <a:r>
              <a:rPr lang="ar-KW" sz="2400" b="1" dirty="0" smtClean="0">
                <a:solidFill>
                  <a:schemeClr val="tx2"/>
                </a:solidFill>
              </a:rPr>
              <a:t>:</a:t>
            </a:r>
            <a:endParaRPr lang="ar-KW" sz="2400" dirty="0" smtClean="0">
              <a:solidFill>
                <a:schemeClr val="tx2"/>
              </a:solidFill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400" dirty="0" smtClean="0">
                <a:solidFill>
                  <a:schemeClr val="tx2"/>
                </a:solidFill>
              </a:rPr>
              <a:t>يجب الإفصاح عن أي تغييــر يطرأ على هذه المصلحــة يتجــاوز 0.5% من رأس مال </a:t>
            </a:r>
            <a:r>
              <a:rPr lang="ar-KW" sz="2400" u="sng" dirty="0" smtClean="0">
                <a:solidFill>
                  <a:schemeClr val="tx2"/>
                </a:solidFill>
              </a:rPr>
              <a:t>شركة مدرجة </a:t>
            </a:r>
            <a:r>
              <a:rPr lang="ar-KW" sz="2400" dirty="0" smtClean="0">
                <a:solidFill>
                  <a:schemeClr val="tx2"/>
                </a:solidFill>
              </a:rPr>
              <a:t>، وذلك خلال مدة لا تتجاوز </a:t>
            </a:r>
            <a:r>
              <a:rPr lang="ar-KW" sz="2400" u="sng" dirty="0" smtClean="0">
                <a:solidFill>
                  <a:schemeClr val="tx2"/>
                </a:solidFill>
              </a:rPr>
              <a:t>عشرة أيام عمل</a:t>
            </a:r>
            <a:r>
              <a:rPr lang="ar-KW" sz="2400" dirty="0" smtClean="0">
                <a:solidFill>
                  <a:schemeClr val="tx2"/>
                </a:solidFill>
              </a:rPr>
              <a:t> من تاريخ التغيير، ويبقى هذا التبليغ واجباً على الشخص المستفيد عندما يؤدي التغيير إلى انخفاض المصلحة عن 5% من رأس مال </a:t>
            </a:r>
            <a:r>
              <a:rPr lang="ar-KW" sz="2400" u="sng" dirty="0" smtClean="0">
                <a:solidFill>
                  <a:schemeClr val="tx2"/>
                </a:solidFill>
              </a:rPr>
              <a:t>الشركة المدرجة</a:t>
            </a:r>
            <a:r>
              <a:rPr lang="ar-KW" sz="2400" dirty="0" smtClean="0">
                <a:solidFill>
                  <a:schemeClr val="tx2"/>
                </a:solidFill>
              </a:rPr>
              <a:t>.     </a:t>
            </a: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5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2"/>
            <a:ext cx="8229600" cy="4602162"/>
          </a:xfrm>
        </p:spPr>
        <p:txBody>
          <a:bodyPr>
            <a:normAutofit/>
          </a:bodyPr>
          <a:lstStyle/>
          <a:p>
            <a:pPr marL="0" lv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كيفية الإفصاح للشخص المستفيد:</a:t>
            </a:r>
            <a:endParaRPr lang="en-US" sz="2400" b="1" dirty="0">
              <a:solidFill>
                <a:schemeClr val="tx2"/>
              </a:solidFill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dirty="0" smtClean="0">
                <a:solidFill>
                  <a:schemeClr val="tx2"/>
                </a:solidFill>
                <a:ea typeface="Calibri"/>
              </a:rPr>
              <a:t>يفصح الشخص المستفيد عن المصلحة أو التغيير الذي يطرأ عليها عن طريق إرسال كتــاب إلى كــل من 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الهيئــة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و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البورصــة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و</a:t>
            </a:r>
            <a:r>
              <a:rPr lang="ar-KW" sz="2400" u="sng" dirty="0" smtClean="0">
                <a:solidFill>
                  <a:schemeClr val="tx2"/>
                </a:solidFill>
                <a:ea typeface="Calibri"/>
              </a:rPr>
              <a:t>الشركــة المدرجــة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 متضمنــاً الملاحــق رقم</a:t>
            </a:r>
            <a:r>
              <a:rPr lang="ar-KW" sz="2400" dirty="0">
                <a:solidFill>
                  <a:schemeClr val="tx2"/>
                </a:solidFill>
                <a:ea typeface="Calibri"/>
              </a:rPr>
              <a:t> </a:t>
            </a:r>
            <a:r>
              <a:rPr lang="ar-KW" sz="2400" dirty="0" smtClean="0">
                <a:solidFill>
                  <a:schemeClr val="tx2"/>
                </a:solidFill>
                <a:ea typeface="Calibri"/>
              </a:rPr>
              <a:t>(1) أو(2) أو(3) من الكتاب العاشر (الإفصاح والشفافية) .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algn="just" rtl="1" fontAlgn="base">
              <a:lnSpc>
                <a:spcPct val="115000"/>
              </a:lnSpc>
              <a:spcBef>
                <a:spcPts val="0"/>
              </a:spcBef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0" lv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18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3600" b="1" dirty="0" smtClean="0">
                <a:solidFill>
                  <a:schemeClr val="tx2"/>
                </a:solidFill>
                <a:latin typeface="Sakkal Majalla" pitchFamily="2" charset="-78"/>
                <a:cs typeface="Arial"/>
              </a:rPr>
              <a:t>الإفصاح عن المصالح</a:t>
            </a:r>
            <a:endParaRPr lang="en-US" sz="36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r>
              <a:rPr lang="ar-KW" sz="2400" b="1" dirty="0" smtClean="0">
                <a:solidFill>
                  <a:schemeClr val="tx2"/>
                </a:solidFill>
              </a:rPr>
              <a:t>* المصلحة </a:t>
            </a:r>
            <a:r>
              <a:rPr lang="ar-KW" sz="2400" b="1" dirty="0">
                <a:solidFill>
                  <a:schemeClr val="tx2"/>
                </a:solidFill>
              </a:rPr>
              <a:t>غير المباشرة أو التحالف مع الآخرين ، وذلك في الأحوال التالية:</a:t>
            </a: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buNone/>
            </a:pPr>
            <a:endParaRPr lang="ar-KW" sz="2400" dirty="0" smtClean="0">
              <a:solidFill>
                <a:schemeClr val="tx2"/>
              </a:solidFill>
              <a:ea typeface="Calibri"/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الأسهم التي يمتلكها الأولاد القصر المشمولون بولاية الشخص المستفيد.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الأسهم التي يمتلكهـا الشخص المستفيد من خلال محافظ استثماريـة أو حسابات تداول الكترونيـة أو لدى الغير ، إذا كان يحتفظ بحقوق التصويت على هذه الأسهم.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حقوق التصويت التي يحصل عليها الشخص المستفيد - بشكل دائم أو مؤقت - بموجب اتفاق مع مالك هذه الأسهم.</a:t>
            </a: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حقـوق التصويت التي يحصـل </a:t>
            </a:r>
            <a:r>
              <a:rPr lang="ar-KW" sz="2000" dirty="0">
                <a:solidFill>
                  <a:schemeClr val="tx2"/>
                </a:solidFill>
              </a:rPr>
              <a:t>عليها </a:t>
            </a:r>
            <a:r>
              <a:rPr lang="ar-KW" sz="2000" dirty="0" smtClean="0">
                <a:solidFill>
                  <a:schemeClr val="tx2"/>
                </a:solidFill>
              </a:rPr>
              <a:t>الدائـن (الشخص المستفيـد) </a:t>
            </a:r>
            <a:r>
              <a:rPr lang="ar-KW" sz="2000" dirty="0">
                <a:solidFill>
                  <a:schemeClr val="tx2"/>
                </a:solidFill>
              </a:rPr>
              <a:t>على </a:t>
            </a:r>
            <a:r>
              <a:rPr lang="ar-KW" sz="2000" dirty="0" smtClean="0">
                <a:solidFill>
                  <a:schemeClr val="tx2"/>
                </a:solidFill>
              </a:rPr>
              <a:t>الأسهــم المرهونـة له ضمانـاً لدينه.</a:t>
            </a:r>
            <a:endParaRPr lang="ar-KW" sz="8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r>
              <a:rPr lang="ar-KW" sz="2000" dirty="0" smtClean="0">
                <a:solidFill>
                  <a:schemeClr val="tx2"/>
                </a:solidFill>
              </a:rPr>
              <a:t>حقوق التصويت الناشئــة عن الأسهــم الموجودة في محفظة استثماريــة أو حساب تداول الكترونـي ، والتي يقوم الشخص المنشأة لديه المحفظة الاستثمارية أو حساب التداول الالكتروني (الشخص المستفيد) باستخدامها.</a:t>
            </a:r>
          </a:p>
          <a:p>
            <a:pPr marL="857250" lvl="2" indent="0" algn="just" rtl="1" fontAlgn="base">
              <a:spcAft>
                <a:spcPct val="0"/>
              </a:spcAft>
              <a:buNone/>
            </a:pPr>
            <a:endParaRPr lang="ar-KW" sz="1600" dirty="0" smtClean="0">
              <a:solidFill>
                <a:schemeClr val="tx2"/>
              </a:solidFill>
            </a:endParaRPr>
          </a:p>
          <a:p>
            <a:pPr marL="457200" lvl="1" indent="0" algn="just" rtl="1" fontAlgn="base">
              <a:spcAft>
                <a:spcPct val="0"/>
              </a:spcAft>
              <a:buNone/>
            </a:pPr>
            <a:endParaRPr lang="ar-KW" sz="2000" dirty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 smtClean="0">
              <a:solidFill>
                <a:schemeClr val="tx2"/>
              </a:solidFill>
            </a:endParaRPr>
          </a:p>
          <a:p>
            <a:pPr lvl="1" algn="just" rtl="1" fontAlgn="base">
              <a:spcAft>
                <a:spcPct val="0"/>
              </a:spcAft>
              <a:buFont typeface="Arial" charset="0"/>
              <a:buChar char="•"/>
            </a:pPr>
            <a:endParaRPr lang="ar-KW" sz="2000" dirty="0">
              <a:solidFill>
                <a:schemeClr val="tx2"/>
              </a:solidFill>
            </a:endParaRPr>
          </a:p>
          <a:p>
            <a:pPr marL="0" lvl="0" indent="0" algn="just" rtl="1" fontAlgn="base">
              <a:spcAft>
                <a:spcPct val="0"/>
              </a:spcAft>
              <a:buNone/>
            </a:pPr>
            <a:endParaRPr lang="ar-KW" sz="2400" dirty="0">
              <a:solidFill>
                <a:schemeClr val="tx2"/>
              </a:solidFill>
            </a:endParaRPr>
          </a:p>
          <a:p>
            <a:pPr marL="0" lvl="0" indent="0" algn="just" fontAlgn="base">
              <a:spcAft>
                <a:spcPct val="0"/>
              </a:spcAft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04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6" y="274638"/>
            <a:ext cx="5876925" cy="1143000"/>
          </a:xfrm>
        </p:spPr>
        <p:txBody>
          <a:bodyPr>
            <a:normAutofit/>
          </a:bodyPr>
          <a:lstStyle/>
          <a:p>
            <a:pPr lvl="0" algn="r" rtl="1" fontAlgn="base">
              <a:spcAft>
                <a:spcPct val="0"/>
              </a:spcAft>
            </a:pP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نموذج إفصاح عن تحقق مصلحة شخص</a:t>
            </a:r>
            <a:b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</a:br>
            <a:r>
              <a:rPr lang="ar-KW" sz="2400" b="1" dirty="0" smtClean="0">
                <a:solidFill>
                  <a:schemeClr val="tx2"/>
                </a:solidFill>
                <a:latin typeface="Sakkal Majalla" pitchFamily="2" charset="-78"/>
                <a:cs typeface="Arial" charset="0"/>
              </a:rPr>
              <a:t>مستفيد والهدف من التملك– ملحق رقم (1)</a:t>
            </a:r>
            <a:endParaRPr lang="en-US" sz="2400" b="1" dirty="0">
              <a:solidFill>
                <a:schemeClr val="tx2"/>
              </a:solidFill>
              <a:latin typeface="Sakkal Majalla" pitchFamily="2" charset="-78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90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551374"/>
            <a:ext cx="4386633" cy="4507626"/>
          </a:xfrm>
        </p:spPr>
      </p:pic>
    </p:spTree>
    <p:extLst>
      <p:ext uri="{BB962C8B-B14F-4D97-AF65-F5344CB8AC3E}">
        <p14:creationId xmlns:p14="http://schemas.microsoft.com/office/powerpoint/2010/main" val="30882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3114</TotalTime>
  <Words>1195</Words>
  <Application>Microsoft Office PowerPoint</Application>
  <PresentationFormat>On-screen Show (4:3)</PresentationFormat>
  <Paragraphs>240</Paragraphs>
  <Slides>27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microsoft sans serif</vt:lpstr>
      <vt:lpstr>Sakkal Majalla</vt:lpstr>
      <vt:lpstr>Times New Roman</vt:lpstr>
      <vt:lpstr>Office Theme</vt:lpstr>
      <vt:lpstr>1_Office Theme</vt:lpstr>
      <vt:lpstr>ورشة عمل </vt:lpstr>
      <vt:lpstr>محتوى الورشة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نموذج إفصاح عن تحقق مصلحة شخص مستفيد والهدف من التملك– ملحق رقم (1)</vt:lpstr>
      <vt:lpstr>تابع: نموذج إفصاح عن تحقق مصلحة شخص مستفيد والهدف من التملك– ملحق رقم (1)</vt:lpstr>
      <vt:lpstr>نموذج إفصاح تغيير في مصلحة شخص مستفيد، وتغيير الهدف من التملك- ملحق رقم(2)</vt:lpstr>
      <vt:lpstr>تابع: نموذج إفصاح تغيير في مصلحة شخص مستفيد، وتغيير الهدف من التملك- ملحق رقم(2)</vt:lpstr>
      <vt:lpstr>الإفصاح عن المصالح</vt:lpstr>
      <vt:lpstr>نموذج الإفصاح عن ملكية المجموعة، والهدف من التملك- ملحق رقم(3)</vt:lpstr>
      <vt:lpstr>تابع: نموذج الإفصاح عن ملكية المجموعة،  والهدف من التملك- ملحق رقم(3)</vt:lpstr>
      <vt:lpstr>تابع: نموذج الإفصاح عن ملكية المجموعة،  والهدف من التملك- ملحق رقم(3)</vt:lpstr>
      <vt:lpstr>تابع: نموذج الإفصاح عن ملكية المجموعة،  والهدف من التملك- ملحق رقم(3)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الإفصاح عن المصالح</vt:lpstr>
      <vt:lpstr>نموذج إفصاح الشركة المدرجة عن مساهميها ممن تصل ملكيتهم نسبة 5% أو أكثر من رأس  مال الشركة-ملحق رقم (4) </vt:lpstr>
      <vt:lpstr>الإفصاح عن المصالح</vt:lpstr>
      <vt:lpstr>شــكــراً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Jameela Dabdoub</cp:lastModifiedBy>
  <cp:revision>314</cp:revision>
  <cp:lastPrinted>2016-04-28T10:11:57Z</cp:lastPrinted>
  <dcterms:created xsi:type="dcterms:W3CDTF">2014-09-25T11:33:14Z</dcterms:created>
  <dcterms:modified xsi:type="dcterms:W3CDTF">2016-04-28T10:17:32Z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8b7f2750-21b4-4c47-939c-f52894735a0d</vt:lpwstr>
  </property>
  <property fmtid="{D5CDD505-2E9C-101B-9397-08002B2CF9AE}" pid="3" name="CMAClassification">
    <vt:lpwstr>Internal</vt:lpwstr>
  </property>
</Properties>
</file>