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0"/>
  </p:notesMasterIdLst>
  <p:handoutMasterIdLst>
    <p:handoutMasterId r:id="rId31"/>
  </p:handoutMasterIdLst>
  <p:sldIdLst>
    <p:sldId id="256" r:id="rId3"/>
    <p:sldId id="259" r:id="rId4"/>
    <p:sldId id="263" r:id="rId5"/>
    <p:sldId id="264" r:id="rId6"/>
    <p:sldId id="271" r:id="rId7"/>
    <p:sldId id="267" r:id="rId8"/>
    <p:sldId id="279" r:id="rId9"/>
    <p:sldId id="329" r:id="rId10"/>
    <p:sldId id="321" r:id="rId11"/>
    <p:sldId id="322" r:id="rId12"/>
    <p:sldId id="323" r:id="rId13"/>
    <p:sldId id="324" r:id="rId14"/>
    <p:sldId id="305" r:id="rId15"/>
    <p:sldId id="325" r:id="rId16"/>
    <p:sldId id="326" r:id="rId17"/>
    <p:sldId id="327" r:id="rId18"/>
    <p:sldId id="328" r:id="rId19"/>
    <p:sldId id="307" r:id="rId20"/>
    <p:sldId id="270" r:id="rId21"/>
    <p:sldId id="266" r:id="rId22"/>
    <p:sldId id="319" r:id="rId23"/>
    <p:sldId id="318" r:id="rId24"/>
    <p:sldId id="320" r:id="rId25"/>
    <p:sldId id="274" r:id="rId26"/>
    <p:sldId id="317" r:id="rId27"/>
    <p:sldId id="293" r:id="rId28"/>
    <p:sldId id="261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5370" autoAdjust="0"/>
    <p:restoredTop sz="94630" autoAdjust="0"/>
  </p:normalViewPr>
  <p:slideViewPr>
    <p:cSldViewPr>
      <p:cViewPr varScale="1">
        <p:scale>
          <a:sx n="92" d="100"/>
          <a:sy n="92" d="100"/>
        </p:scale>
        <p:origin x="163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9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274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971926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9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16BB9C7-8509-4E50-A1DC-3AB342F5F9FD}" type="datetimeFigureOut">
              <a:rPr lang="ar-KW" smtClean="0"/>
              <a:t>21/07/1437</a:t>
            </a:fld>
            <a:endParaRPr lang="ar-K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971926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6FAA7D9-39F4-4169-B729-48A7D667F437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12518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BE773D9-08DD-45C3-B6EA-7EBBB2591AFA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D1D362D-D470-4E36-ADE3-B4B444D500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501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2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8500"/>
            <a:ext cx="4656137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11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04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8500"/>
            <a:ext cx="4656137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03D704-1A29-437A-A176-1295732DA9AD}" type="slidenum">
              <a:rPr kumimoji="0" lang="ar-KW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ar-KW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6087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13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4433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8500"/>
            <a:ext cx="4656137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14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3746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8500"/>
            <a:ext cx="4656137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15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0554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8500"/>
            <a:ext cx="4656137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16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3159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8500"/>
            <a:ext cx="4656137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17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9824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18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8858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19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20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3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24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8500"/>
            <a:ext cx="4656137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25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146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26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4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5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6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7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8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3930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8500"/>
            <a:ext cx="4656137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9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0806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8500"/>
            <a:ext cx="4656137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10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150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l" descr="CMA Data Classification: Internal"/>
          <p:cNvSpPr txBox="1"/>
          <p:nvPr userDrawn="1"/>
        </p:nvSpPr>
        <p:spPr>
          <a:xfrm>
            <a:off x="0" y="6664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GB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CMA Data Classification: Internal</a:t>
            </a:r>
            <a:endParaRPr lang="en-GB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97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263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969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l" descr="CMA Data Classification: Internal"/>
          <p:cNvSpPr txBox="1"/>
          <p:nvPr userDrawn="1"/>
        </p:nvSpPr>
        <p:spPr>
          <a:xfrm>
            <a:off x="0" y="6664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GB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CMA Data Classification: Internal</a:t>
            </a:r>
            <a:endParaRPr lang="en-GB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8846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951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7378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1932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575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187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6420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354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7545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1853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2943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75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343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825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92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945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061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027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201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1D0F1-45D5-4D36-A5CB-A6F468EAF9B3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l" descr="CMA Data Classification: Internal"/>
          <p:cNvSpPr txBox="1"/>
          <p:nvPr userDrawn="1"/>
        </p:nvSpPr>
        <p:spPr>
          <a:xfrm>
            <a:off x="0" y="6664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GB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CMA Data Classification: Internal</a:t>
            </a:r>
            <a:endParaRPr lang="en-GB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711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1D0F1-45D5-4D36-A5CB-A6F468EAF9B3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l" descr="CMA Data Classification: Internal"/>
          <p:cNvSpPr txBox="1"/>
          <p:nvPr userDrawn="1"/>
        </p:nvSpPr>
        <p:spPr>
          <a:xfrm>
            <a:off x="0" y="6664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GB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CMA Data Classification: Internal</a:t>
            </a:r>
            <a:endParaRPr lang="en-GB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61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0080" y="1388368"/>
            <a:ext cx="7772400" cy="1470025"/>
          </a:xfrm>
        </p:spPr>
        <p:txBody>
          <a:bodyPr>
            <a:normAutofit/>
          </a:bodyPr>
          <a:lstStyle/>
          <a:p>
            <a:pPr rtl="1"/>
            <a:r>
              <a:rPr lang="ar-KW" sz="3600" b="1" dirty="0" smtClean="0">
                <a:solidFill>
                  <a:srgbClr val="8C8A26"/>
                </a:solidFill>
                <a:cs typeface="+mn-cs"/>
              </a:rPr>
              <a:t>ورشة عمل</a:t>
            </a:r>
            <a:r>
              <a:rPr lang="en-US" sz="4800" b="1" dirty="0" smtClean="0">
                <a:solidFill>
                  <a:srgbClr val="8C8A26"/>
                </a:solidFill>
              </a:rPr>
              <a:t/>
            </a:r>
            <a:br>
              <a:rPr lang="en-US" sz="4800" b="1" dirty="0" smtClean="0">
                <a:solidFill>
                  <a:srgbClr val="8C8A26"/>
                </a:solidFill>
              </a:rPr>
            </a:b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3608" y="2276872"/>
            <a:ext cx="6400800" cy="2616696"/>
          </a:xfrm>
        </p:spPr>
        <p:txBody>
          <a:bodyPr>
            <a:normAutofit fontScale="85000" lnSpcReduction="20000"/>
          </a:bodyPr>
          <a:lstStyle/>
          <a:p>
            <a:r>
              <a:rPr lang="ar-KW" sz="4800" b="1" dirty="0" smtClean="0">
                <a:solidFill>
                  <a:srgbClr val="1F497D"/>
                </a:solidFill>
                <a:cs typeface="Times New Roman"/>
              </a:rPr>
              <a:t>الإفصاح عن المصالح </a:t>
            </a:r>
          </a:p>
          <a:p>
            <a:r>
              <a:rPr lang="ar-KW" sz="4800" b="1" dirty="0" smtClean="0">
                <a:solidFill>
                  <a:srgbClr val="1F497D"/>
                </a:solidFill>
                <a:cs typeface="Times New Roman"/>
              </a:rPr>
              <a:t>وفقاً للائحة الجديدة</a:t>
            </a:r>
          </a:p>
          <a:p>
            <a:r>
              <a:rPr lang="ar-KW" sz="3600" b="1" dirty="0" smtClean="0">
                <a:solidFill>
                  <a:srgbClr val="1F497D"/>
                </a:solidFill>
                <a:cs typeface="Times New Roman"/>
              </a:rPr>
              <a:t>عمرو عبدالعزيز المحارب</a:t>
            </a:r>
          </a:p>
          <a:p>
            <a:r>
              <a:rPr lang="ar-KW" sz="3600" b="1" dirty="0" smtClean="0">
                <a:solidFill>
                  <a:srgbClr val="1F497D"/>
                </a:solidFill>
                <a:cs typeface="Times New Roman"/>
              </a:rPr>
              <a:t>إدارة الإفصاح</a:t>
            </a:r>
          </a:p>
          <a:p>
            <a:r>
              <a:rPr lang="en-US" sz="2800" b="1" dirty="0" smtClean="0">
                <a:solidFill>
                  <a:srgbClr val="1F497D"/>
                </a:solidFill>
                <a:cs typeface="Times New Roman"/>
              </a:rPr>
              <a:t>2016/5/3</a:t>
            </a:r>
            <a:endParaRPr lang="ar-KW" sz="2800" b="1" dirty="0" smtClean="0">
              <a:solidFill>
                <a:srgbClr val="1F497D"/>
              </a:solidFill>
              <a:cs typeface="Times New Roman"/>
            </a:endParaRPr>
          </a:p>
        </p:txBody>
      </p:sp>
      <p:pic>
        <p:nvPicPr>
          <p:cNvPr id="6" name="Picture 5" descr="Picture 3.png"/>
          <p:cNvPicPr>
            <a:picLocks noChangeAspect="1"/>
          </p:cNvPicPr>
          <p:nvPr/>
        </p:nvPicPr>
        <p:blipFill rotWithShape="1">
          <a:blip r:embed="rId2" cstate="print"/>
          <a:srcRect r="75690"/>
          <a:stretch/>
        </p:blipFill>
        <p:spPr>
          <a:xfrm>
            <a:off x="1" y="0"/>
            <a:ext cx="2222937" cy="6858000"/>
          </a:xfrm>
          <a:prstGeom prst="rect">
            <a:avLst/>
          </a:prstGeom>
          <a:ln w="28575">
            <a:noFill/>
          </a:ln>
        </p:spPr>
      </p:pic>
    </p:spTree>
    <p:extLst>
      <p:ext uri="{BB962C8B-B14F-4D97-AF65-F5344CB8AC3E}">
        <p14:creationId xmlns:p14="http://schemas.microsoft.com/office/powerpoint/2010/main" val="180124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6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2400" b="1" dirty="0" smtClean="0">
                <a:solidFill>
                  <a:schemeClr val="tx2"/>
                </a:solidFill>
                <a:latin typeface="Sakkal Majalla" pitchFamily="2" charset="-78"/>
                <a:cs typeface="Arial" charset="0"/>
              </a:rPr>
              <a:t>تابع: </a:t>
            </a:r>
            <a:r>
              <a:rPr lang="ar-KW" sz="2400" b="1" dirty="0" smtClean="0">
                <a:solidFill>
                  <a:srgbClr val="1F497D"/>
                </a:solidFill>
                <a:latin typeface="Sakkal Majalla" pitchFamily="2" charset="-78"/>
                <a:cs typeface="Arial" charset="0"/>
              </a:rPr>
              <a:t>نموذج </a:t>
            </a:r>
            <a:r>
              <a:rPr lang="ar-KW" sz="2400" b="1" dirty="0">
                <a:solidFill>
                  <a:srgbClr val="1F497D"/>
                </a:solidFill>
                <a:latin typeface="Sakkal Majalla" pitchFamily="2" charset="-78"/>
                <a:cs typeface="Arial" charset="0"/>
              </a:rPr>
              <a:t>إفصاح عن تحقق مصلحة شخص</a:t>
            </a:r>
            <a:br>
              <a:rPr lang="ar-KW" sz="2400" b="1" dirty="0">
                <a:solidFill>
                  <a:srgbClr val="1F497D"/>
                </a:solidFill>
                <a:latin typeface="Sakkal Majalla" pitchFamily="2" charset="-78"/>
                <a:cs typeface="Arial" charset="0"/>
              </a:rPr>
            </a:br>
            <a:r>
              <a:rPr lang="ar-KW" sz="2400" b="1" dirty="0" smtClean="0">
                <a:solidFill>
                  <a:srgbClr val="1F497D"/>
                </a:solidFill>
                <a:latin typeface="Sakkal Majalla" pitchFamily="2" charset="-78"/>
                <a:cs typeface="Arial" charset="0"/>
              </a:rPr>
              <a:t>مستفيد </a:t>
            </a:r>
            <a:r>
              <a:rPr lang="ar-KW" sz="2400" b="1" dirty="0">
                <a:solidFill>
                  <a:srgbClr val="1F497D"/>
                </a:solidFill>
                <a:latin typeface="Sakkal Majalla" pitchFamily="2" charset="-78"/>
                <a:cs typeface="Arial" charset="0"/>
              </a:rPr>
              <a:t>والهدف من </a:t>
            </a:r>
            <a:r>
              <a:rPr lang="ar-KW" sz="2400" b="1" dirty="0" smtClean="0">
                <a:solidFill>
                  <a:srgbClr val="1F497D"/>
                </a:solidFill>
                <a:latin typeface="Sakkal Majalla" pitchFamily="2" charset="-78"/>
                <a:cs typeface="Arial" charset="0"/>
              </a:rPr>
              <a:t>التملك– </a:t>
            </a:r>
            <a:r>
              <a:rPr lang="ar-KW" sz="2400" b="1" dirty="0">
                <a:solidFill>
                  <a:srgbClr val="1F497D"/>
                </a:solidFill>
                <a:latin typeface="Sakkal Majalla" pitchFamily="2" charset="-78"/>
                <a:cs typeface="Arial" charset="0"/>
              </a:rPr>
              <a:t>ملحق رقم (</a:t>
            </a:r>
            <a:r>
              <a:rPr lang="ar-KW" sz="2400" b="1" dirty="0" smtClean="0">
                <a:solidFill>
                  <a:srgbClr val="1F497D"/>
                </a:solidFill>
                <a:latin typeface="Sakkal Majalla" pitchFamily="2" charset="-78"/>
                <a:cs typeface="Arial" charset="0"/>
              </a:rPr>
              <a:t>1)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90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23" y="1600200"/>
            <a:ext cx="4201354" cy="4525963"/>
          </a:xfrm>
        </p:spPr>
      </p:pic>
    </p:spTree>
    <p:extLst>
      <p:ext uri="{BB962C8B-B14F-4D97-AF65-F5344CB8AC3E}">
        <p14:creationId xmlns:p14="http://schemas.microsoft.com/office/powerpoint/2010/main" val="37212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6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2400" b="1" dirty="0" smtClean="0">
                <a:solidFill>
                  <a:schemeClr val="tx2"/>
                </a:solidFill>
                <a:latin typeface="Sakkal Majalla" pitchFamily="2" charset="-78"/>
                <a:cs typeface="Arial" charset="0"/>
              </a:rPr>
              <a:t>نموذج إفصاح تغيير في مصلحة شخص</a:t>
            </a:r>
            <a:br>
              <a:rPr lang="ar-KW" sz="2400" b="1" dirty="0" smtClean="0">
                <a:solidFill>
                  <a:schemeClr val="tx2"/>
                </a:solidFill>
                <a:latin typeface="Sakkal Majalla" pitchFamily="2" charset="-78"/>
                <a:cs typeface="Arial" charset="0"/>
              </a:rPr>
            </a:br>
            <a:r>
              <a:rPr lang="ar-KW" sz="2400" b="1" dirty="0" smtClean="0">
                <a:solidFill>
                  <a:schemeClr val="tx2"/>
                </a:solidFill>
                <a:latin typeface="Sakkal Majalla" pitchFamily="2" charset="-78"/>
                <a:cs typeface="Arial" charset="0"/>
              </a:rPr>
              <a:t>مستفيد، وتغيير الهدف من التملك- ملحق رقم(2)</a:t>
            </a:r>
            <a:endParaRPr lang="en-US" sz="24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90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236" y="1600200"/>
            <a:ext cx="4061528" cy="4525963"/>
          </a:xfrm>
        </p:spPr>
      </p:pic>
    </p:spTree>
    <p:extLst>
      <p:ext uri="{BB962C8B-B14F-4D97-AF65-F5344CB8AC3E}">
        <p14:creationId xmlns:p14="http://schemas.microsoft.com/office/powerpoint/2010/main" val="92710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6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2400" b="1" dirty="0" smtClean="0">
                <a:solidFill>
                  <a:srgbClr val="1F497D"/>
                </a:solidFill>
                <a:latin typeface="Sakkal Majalla" pitchFamily="2" charset="-78"/>
                <a:cs typeface="Arial" charset="0"/>
              </a:rPr>
              <a:t>تابع: نموذج </a:t>
            </a:r>
            <a:r>
              <a:rPr lang="ar-KW" sz="2400" b="1" dirty="0">
                <a:solidFill>
                  <a:srgbClr val="1F497D"/>
                </a:solidFill>
                <a:latin typeface="Sakkal Majalla" pitchFamily="2" charset="-78"/>
                <a:cs typeface="Arial" charset="0"/>
              </a:rPr>
              <a:t>إفصاح تغيير في مصلحة شخص</a:t>
            </a:r>
            <a:br>
              <a:rPr lang="ar-KW" sz="2400" b="1" dirty="0">
                <a:solidFill>
                  <a:srgbClr val="1F497D"/>
                </a:solidFill>
                <a:latin typeface="Sakkal Majalla" pitchFamily="2" charset="-78"/>
                <a:cs typeface="Arial" charset="0"/>
              </a:rPr>
            </a:br>
            <a:r>
              <a:rPr lang="ar-KW" sz="2400" b="1" dirty="0" smtClean="0">
                <a:solidFill>
                  <a:srgbClr val="1F497D"/>
                </a:solidFill>
                <a:latin typeface="Sakkal Majalla" pitchFamily="2" charset="-78"/>
                <a:cs typeface="Arial" charset="0"/>
              </a:rPr>
              <a:t>مستفيد</a:t>
            </a:r>
            <a:r>
              <a:rPr lang="ar-KW" sz="2400" b="1" dirty="0">
                <a:solidFill>
                  <a:srgbClr val="1F497D"/>
                </a:solidFill>
                <a:latin typeface="Sakkal Majalla" pitchFamily="2" charset="-78"/>
                <a:cs typeface="Arial" charset="0"/>
              </a:rPr>
              <a:t>، وتغيير الهدف من التملك- ملحق رقم(2)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51A151-84BD-4E71-B744-C440629F458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90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6683" y="1600200"/>
            <a:ext cx="4070634" cy="4525963"/>
          </a:xfrm>
        </p:spPr>
      </p:pic>
    </p:spTree>
    <p:extLst>
      <p:ext uri="{BB962C8B-B14F-4D97-AF65-F5344CB8AC3E}">
        <p14:creationId xmlns:p14="http://schemas.microsoft.com/office/powerpoint/2010/main" val="256075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الإفصاح عن المصالح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400" b="1" dirty="0" smtClean="0">
                <a:solidFill>
                  <a:schemeClr val="tx2"/>
                </a:solidFill>
              </a:rPr>
              <a:t>* الإفصاح عن المجموعة:</a:t>
            </a: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algn="just" rtl="1"/>
            <a:r>
              <a:rPr lang="ar-KW" sz="2400" dirty="0">
                <a:solidFill>
                  <a:schemeClr val="tx2"/>
                </a:solidFill>
                <a:ea typeface="Calibri"/>
              </a:rPr>
              <a:t>يعد </a:t>
            </a:r>
            <a:r>
              <a:rPr lang="ar-KW" sz="2400" u="sng" dirty="0">
                <a:solidFill>
                  <a:schemeClr val="tx2"/>
                </a:solidFill>
                <a:ea typeface="Calibri"/>
              </a:rPr>
              <a:t>الشخص</a:t>
            </a:r>
            <a:r>
              <a:rPr lang="ar-KW" sz="2400" dirty="0">
                <a:solidFill>
                  <a:schemeClr val="tx2"/>
                </a:solidFill>
                <a:ea typeface="Calibri"/>
              </a:rPr>
              <a:t> </a:t>
            </a:r>
            <a:r>
              <a:rPr lang="ar-KW" sz="2400" u="sng" dirty="0">
                <a:solidFill>
                  <a:schemeClr val="tx2"/>
                </a:solidFill>
                <a:ea typeface="Calibri"/>
              </a:rPr>
              <a:t>وشركاته التابعة</a:t>
            </a:r>
            <a:r>
              <a:rPr lang="ar-KW" sz="2400" dirty="0">
                <a:solidFill>
                  <a:schemeClr val="tx2"/>
                </a:solidFill>
                <a:ea typeface="Calibri"/>
              </a:rPr>
              <a:t> </a:t>
            </a:r>
            <a:r>
              <a:rPr lang="ar-KW" sz="2400" u="sng" dirty="0">
                <a:solidFill>
                  <a:schemeClr val="tx2"/>
                </a:solidFill>
                <a:ea typeface="Calibri"/>
              </a:rPr>
              <a:t>والشركات التي يملك سيطرة فعلية</a:t>
            </a:r>
            <a:r>
              <a:rPr lang="ar-KW" sz="2400" dirty="0">
                <a:solidFill>
                  <a:schemeClr val="tx2"/>
                </a:solidFill>
                <a:ea typeface="Calibri"/>
              </a:rPr>
              <a:t> عليها بمثابة مجموعة تعمل كشخص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مستفيد، ويجب على الشركة الأم الإفصاح عن المصالح المجمعة وفق الملحق رقم (3) من الكتاب العاشر (الإفصاح والشفافية)</a:t>
            </a:r>
          </a:p>
          <a:p>
            <a:pPr marL="0" indent="0" algn="just" rtl="1">
              <a:buNone/>
            </a:pPr>
            <a:endParaRPr lang="en-US" sz="2400" dirty="0">
              <a:solidFill>
                <a:schemeClr val="tx2"/>
              </a:solidFill>
              <a:ea typeface="Calibri"/>
            </a:endParaRPr>
          </a:p>
          <a:p>
            <a:pPr algn="just" rtl="1"/>
            <a:r>
              <a:rPr lang="ar-KW" sz="2400" dirty="0">
                <a:solidFill>
                  <a:schemeClr val="tx2"/>
                </a:solidFill>
                <a:ea typeface="Calibri"/>
              </a:rPr>
              <a:t>تلتزم الشركات التابعة لهذا الشخص والشركات التي يملك سيطرة فعلية عليها بإخطاره - </a:t>
            </a:r>
            <a:r>
              <a:rPr lang="ar-KW" sz="2400" u="sng" dirty="0">
                <a:solidFill>
                  <a:schemeClr val="tx2"/>
                </a:solidFill>
                <a:ea typeface="Calibri"/>
              </a:rPr>
              <a:t>على الفور </a:t>
            </a:r>
            <a:r>
              <a:rPr lang="ar-KW" sz="2400" dirty="0">
                <a:solidFill>
                  <a:schemeClr val="tx2"/>
                </a:solidFill>
                <a:ea typeface="Calibri"/>
              </a:rPr>
              <a:t>- بأي ملكية لها في شركة مدرجة أو أي تغيير يطرأ عليها.</a:t>
            </a:r>
          </a:p>
          <a:p>
            <a:pPr algn="just" rtl="1"/>
            <a:endParaRPr lang="en-US" sz="1600" dirty="0" smtClean="0"/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1600" dirty="0" smtClean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1600" dirty="0" smtClean="0">
              <a:solidFill>
                <a:schemeClr val="tx2"/>
              </a:solidFill>
            </a:endParaRP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marL="0" lvl="0" indent="0" algn="just" fontAlgn="base">
              <a:spcAft>
                <a:spcPct val="0"/>
              </a:spcAft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041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6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2400" b="1" dirty="0" smtClean="0">
                <a:solidFill>
                  <a:schemeClr val="tx2"/>
                </a:solidFill>
                <a:latin typeface="Sakkal Majalla" pitchFamily="2" charset="-78"/>
                <a:cs typeface="Arial" charset="0"/>
              </a:rPr>
              <a:t>نموذج الإفصاح عن ملكية المجموعة، والهدف</a:t>
            </a:r>
            <a:br>
              <a:rPr lang="ar-KW" sz="2400" b="1" dirty="0" smtClean="0">
                <a:solidFill>
                  <a:schemeClr val="tx2"/>
                </a:solidFill>
                <a:latin typeface="Sakkal Majalla" pitchFamily="2" charset="-78"/>
                <a:cs typeface="Arial" charset="0"/>
              </a:rPr>
            </a:br>
            <a:r>
              <a:rPr lang="ar-KW" sz="2400" b="1" dirty="0" smtClean="0">
                <a:solidFill>
                  <a:schemeClr val="tx2"/>
                </a:solidFill>
                <a:latin typeface="Sakkal Majalla" pitchFamily="2" charset="-78"/>
                <a:cs typeface="Arial" charset="0"/>
              </a:rPr>
              <a:t>من التملك- ملحق رقم(3)</a:t>
            </a:r>
            <a:endParaRPr lang="en-US" sz="24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90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660" y="1582348"/>
            <a:ext cx="5157668" cy="3790867"/>
          </a:xfrm>
        </p:spPr>
      </p:pic>
    </p:spTree>
    <p:extLst>
      <p:ext uri="{BB962C8B-B14F-4D97-AF65-F5344CB8AC3E}">
        <p14:creationId xmlns:p14="http://schemas.microsoft.com/office/powerpoint/2010/main" val="370656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6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2400" b="1" dirty="0" smtClean="0">
                <a:solidFill>
                  <a:srgbClr val="1F497D"/>
                </a:solidFill>
                <a:latin typeface="Sakkal Majalla" pitchFamily="2" charset="-78"/>
                <a:cs typeface="Arial" charset="0"/>
              </a:rPr>
              <a:t>تابع: نموذج </a:t>
            </a:r>
            <a:r>
              <a:rPr lang="ar-KW" sz="2400" b="1" dirty="0">
                <a:solidFill>
                  <a:srgbClr val="1F497D"/>
                </a:solidFill>
                <a:latin typeface="Sakkal Majalla" pitchFamily="2" charset="-78"/>
                <a:cs typeface="Arial" charset="0"/>
              </a:rPr>
              <a:t>الإفصاح عن ملكية المجموعة، </a:t>
            </a:r>
            <a:r>
              <a:rPr lang="ar-KW" sz="2400" b="1" dirty="0" smtClean="0">
                <a:solidFill>
                  <a:srgbClr val="1F497D"/>
                </a:solidFill>
                <a:latin typeface="Sakkal Majalla" pitchFamily="2" charset="-78"/>
                <a:cs typeface="Arial" charset="0"/>
              </a:rPr>
              <a:t/>
            </a:r>
            <a:br>
              <a:rPr lang="ar-KW" sz="2400" b="1" dirty="0" smtClean="0">
                <a:solidFill>
                  <a:srgbClr val="1F497D"/>
                </a:solidFill>
                <a:latin typeface="Sakkal Majalla" pitchFamily="2" charset="-78"/>
                <a:cs typeface="Arial" charset="0"/>
              </a:rPr>
            </a:br>
            <a:r>
              <a:rPr lang="ar-KW" sz="2400" b="1" dirty="0" smtClean="0">
                <a:solidFill>
                  <a:srgbClr val="1F497D"/>
                </a:solidFill>
                <a:latin typeface="Sakkal Majalla" pitchFamily="2" charset="-78"/>
                <a:cs typeface="Arial" charset="0"/>
              </a:rPr>
              <a:t>والهدف</a:t>
            </a:r>
            <a:r>
              <a:rPr lang="ar-KW" sz="2400" b="1" dirty="0">
                <a:solidFill>
                  <a:srgbClr val="1F497D"/>
                </a:solidFill>
                <a:latin typeface="Sakkal Majalla" pitchFamily="2" charset="-78"/>
                <a:cs typeface="Arial" charset="0"/>
              </a:rPr>
              <a:t> </a:t>
            </a:r>
            <a:r>
              <a:rPr lang="ar-KW" sz="2400" b="1" dirty="0" smtClean="0">
                <a:solidFill>
                  <a:srgbClr val="1F497D"/>
                </a:solidFill>
                <a:latin typeface="Sakkal Majalla" pitchFamily="2" charset="-78"/>
                <a:cs typeface="Arial" charset="0"/>
              </a:rPr>
              <a:t>من </a:t>
            </a:r>
            <a:r>
              <a:rPr lang="ar-KW" sz="2400" b="1" dirty="0">
                <a:solidFill>
                  <a:srgbClr val="1F497D"/>
                </a:solidFill>
                <a:latin typeface="Sakkal Majalla" pitchFamily="2" charset="-78"/>
                <a:cs typeface="Arial" charset="0"/>
              </a:rPr>
              <a:t>التملك- ملحق رقم(3)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90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642" y="1600200"/>
            <a:ext cx="4142716" cy="4525963"/>
          </a:xfrm>
        </p:spPr>
      </p:pic>
    </p:spTree>
    <p:extLst>
      <p:ext uri="{BB962C8B-B14F-4D97-AF65-F5344CB8AC3E}">
        <p14:creationId xmlns:p14="http://schemas.microsoft.com/office/powerpoint/2010/main" val="151557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6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2400" b="1" dirty="0" smtClean="0">
                <a:solidFill>
                  <a:srgbClr val="1F497D"/>
                </a:solidFill>
                <a:latin typeface="Sakkal Majalla" pitchFamily="2" charset="-78"/>
                <a:cs typeface="Arial" charset="0"/>
              </a:rPr>
              <a:t>تابع: نموذج </a:t>
            </a:r>
            <a:r>
              <a:rPr lang="ar-KW" sz="2400" b="1" dirty="0">
                <a:solidFill>
                  <a:srgbClr val="1F497D"/>
                </a:solidFill>
                <a:latin typeface="Sakkal Majalla" pitchFamily="2" charset="-78"/>
                <a:cs typeface="Arial" charset="0"/>
              </a:rPr>
              <a:t>الإفصاح عن ملكية المجموعة، </a:t>
            </a:r>
            <a:r>
              <a:rPr lang="ar-KW" sz="2400" b="1" dirty="0" smtClean="0">
                <a:solidFill>
                  <a:srgbClr val="1F497D"/>
                </a:solidFill>
                <a:latin typeface="Sakkal Majalla" pitchFamily="2" charset="-78"/>
                <a:cs typeface="Arial" charset="0"/>
              </a:rPr>
              <a:t/>
            </a:r>
            <a:br>
              <a:rPr lang="ar-KW" sz="2400" b="1" dirty="0" smtClean="0">
                <a:solidFill>
                  <a:srgbClr val="1F497D"/>
                </a:solidFill>
                <a:latin typeface="Sakkal Majalla" pitchFamily="2" charset="-78"/>
                <a:cs typeface="Arial" charset="0"/>
              </a:rPr>
            </a:br>
            <a:r>
              <a:rPr lang="ar-KW" sz="2400" b="1" dirty="0" smtClean="0">
                <a:solidFill>
                  <a:srgbClr val="1F497D"/>
                </a:solidFill>
                <a:latin typeface="Sakkal Majalla" pitchFamily="2" charset="-78"/>
                <a:cs typeface="Arial" charset="0"/>
              </a:rPr>
              <a:t>والهدف</a:t>
            </a:r>
            <a:r>
              <a:rPr lang="ar-KW" sz="2400" b="1" dirty="0">
                <a:solidFill>
                  <a:srgbClr val="1F497D"/>
                </a:solidFill>
                <a:latin typeface="Sakkal Majalla" pitchFamily="2" charset="-78"/>
                <a:cs typeface="Arial" charset="0"/>
              </a:rPr>
              <a:t> </a:t>
            </a:r>
            <a:r>
              <a:rPr lang="ar-KW" sz="2400" b="1" dirty="0" smtClean="0">
                <a:solidFill>
                  <a:srgbClr val="1F497D"/>
                </a:solidFill>
                <a:latin typeface="Sakkal Majalla" pitchFamily="2" charset="-78"/>
                <a:cs typeface="Arial" charset="0"/>
              </a:rPr>
              <a:t>من </a:t>
            </a:r>
            <a:r>
              <a:rPr lang="ar-KW" sz="2400" b="1" dirty="0">
                <a:solidFill>
                  <a:srgbClr val="1F497D"/>
                </a:solidFill>
                <a:latin typeface="Sakkal Majalla" pitchFamily="2" charset="-78"/>
                <a:cs typeface="Arial" charset="0"/>
              </a:rPr>
              <a:t>التملك- ملحق رقم(3)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90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35" y="1600200"/>
            <a:ext cx="4259730" cy="4525963"/>
          </a:xfrm>
        </p:spPr>
      </p:pic>
    </p:spTree>
    <p:extLst>
      <p:ext uri="{BB962C8B-B14F-4D97-AF65-F5344CB8AC3E}">
        <p14:creationId xmlns:p14="http://schemas.microsoft.com/office/powerpoint/2010/main" val="41701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6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2400" b="1" dirty="0" smtClean="0">
                <a:solidFill>
                  <a:srgbClr val="1F497D"/>
                </a:solidFill>
                <a:latin typeface="Sakkal Majalla" pitchFamily="2" charset="-78"/>
                <a:cs typeface="Arial" charset="0"/>
              </a:rPr>
              <a:t>تابع: نموذج </a:t>
            </a:r>
            <a:r>
              <a:rPr lang="ar-KW" sz="2400" b="1" dirty="0">
                <a:solidFill>
                  <a:srgbClr val="1F497D"/>
                </a:solidFill>
                <a:latin typeface="Sakkal Majalla" pitchFamily="2" charset="-78"/>
                <a:cs typeface="Arial" charset="0"/>
              </a:rPr>
              <a:t>الإفصاح عن ملكية المجموعة، </a:t>
            </a:r>
            <a:r>
              <a:rPr lang="ar-KW" sz="2400" b="1" dirty="0" smtClean="0">
                <a:solidFill>
                  <a:srgbClr val="1F497D"/>
                </a:solidFill>
                <a:latin typeface="Sakkal Majalla" pitchFamily="2" charset="-78"/>
                <a:cs typeface="Arial" charset="0"/>
              </a:rPr>
              <a:t/>
            </a:r>
            <a:br>
              <a:rPr lang="ar-KW" sz="2400" b="1" dirty="0" smtClean="0">
                <a:solidFill>
                  <a:srgbClr val="1F497D"/>
                </a:solidFill>
                <a:latin typeface="Sakkal Majalla" pitchFamily="2" charset="-78"/>
                <a:cs typeface="Arial" charset="0"/>
              </a:rPr>
            </a:br>
            <a:r>
              <a:rPr lang="ar-KW" sz="2400" b="1" dirty="0" smtClean="0">
                <a:solidFill>
                  <a:srgbClr val="1F497D"/>
                </a:solidFill>
                <a:latin typeface="Sakkal Majalla" pitchFamily="2" charset="-78"/>
                <a:cs typeface="Arial" charset="0"/>
              </a:rPr>
              <a:t>والهدف</a:t>
            </a:r>
            <a:r>
              <a:rPr lang="ar-KW" sz="2400" b="1" dirty="0">
                <a:solidFill>
                  <a:srgbClr val="1F497D"/>
                </a:solidFill>
                <a:latin typeface="Sakkal Majalla" pitchFamily="2" charset="-78"/>
                <a:cs typeface="Arial" charset="0"/>
              </a:rPr>
              <a:t> </a:t>
            </a:r>
            <a:r>
              <a:rPr lang="ar-KW" sz="2400" b="1" dirty="0" smtClean="0">
                <a:solidFill>
                  <a:srgbClr val="1F497D"/>
                </a:solidFill>
                <a:latin typeface="Sakkal Majalla" pitchFamily="2" charset="-78"/>
                <a:cs typeface="Arial" charset="0"/>
              </a:rPr>
              <a:t>من </a:t>
            </a:r>
            <a:r>
              <a:rPr lang="ar-KW" sz="2400" b="1" dirty="0">
                <a:solidFill>
                  <a:srgbClr val="1F497D"/>
                </a:solidFill>
                <a:latin typeface="Sakkal Majalla" pitchFamily="2" charset="-78"/>
                <a:cs typeface="Arial" charset="0"/>
              </a:rPr>
              <a:t>التملك- ملحق رقم(3)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90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155" y="2848627"/>
            <a:ext cx="4229690" cy="2029108"/>
          </a:xfrm>
        </p:spPr>
      </p:pic>
    </p:spTree>
    <p:extLst>
      <p:ext uri="{BB962C8B-B14F-4D97-AF65-F5344CB8AC3E}">
        <p14:creationId xmlns:p14="http://schemas.microsoft.com/office/powerpoint/2010/main" val="59018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الإفصاح عن المصالح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400" b="1" dirty="0" smtClean="0">
                <a:solidFill>
                  <a:schemeClr val="tx2"/>
                </a:solidFill>
              </a:rPr>
              <a:t>* النسب المستبعدة من الإفصاح:</a:t>
            </a: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endParaRPr lang="ar-KW" sz="2400" b="1" u="sng" dirty="0" smtClean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r>
              <a:rPr lang="ar-KW" sz="2400" u="sng" dirty="0" smtClean="0">
                <a:solidFill>
                  <a:schemeClr val="tx2"/>
                </a:solidFill>
              </a:rPr>
              <a:t>يستبعد</a:t>
            </a:r>
            <a:r>
              <a:rPr lang="ar-KW" sz="2400" dirty="0" smtClean="0">
                <a:solidFill>
                  <a:schemeClr val="tx2"/>
                </a:solidFill>
              </a:rPr>
              <a:t> من حساب </a:t>
            </a:r>
            <a:r>
              <a:rPr lang="ar-KW" sz="2400" dirty="0">
                <a:solidFill>
                  <a:schemeClr val="tx2"/>
                </a:solidFill>
              </a:rPr>
              <a:t>نسبة المصلحة </a:t>
            </a:r>
            <a:r>
              <a:rPr lang="ar-KW" sz="2400" dirty="0" smtClean="0">
                <a:solidFill>
                  <a:schemeClr val="tx2"/>
                </a:solidFill>
              </a:rPr>
              <a:t>للشخص المستفيد الأسهم التالية:</a:t>
            </a: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algn="just" rtl="1"/>
            <a:r>
              <a:rPr lang="ar-KW" sz="2400" dirty="0" smtClean="0">
                <a:solidFill>
                  <a:schemeClr val="tx2"/>
                </a:solidFill>
              </a:rPr>
              <a:t>الأسهم </a:t>
            </a:r>
            <a:r>
              <a:rPr lang="ar-KW" sz="2400" dirty="0">
                <a:solidFill>
                  <a:schemeClr val="tx2"/>
                </a:solidFill>
              </a:rPr>
              <a:t>التي يحتفظ بها مدير محفظة </a:t>
            </a:r>
            <a:r>
              <a:rPr lang="ar-KW" sz="2400" dirty="0" smtClean="0">
                <a:solidFill>
                  <a:schemeClr val="tx2"/>
                </a:solidFill>
              </a:rPr>
              <a:t>الاستثمار ضمـن </a:t>
            </a:r>
            <a:r>
              <a:rPr lang="ar-KW" sz="2400" dirty="0">
                <a:solidFill>
                  <a:schemeClr val="tx2"/>
                </a:solidFill>
              </a:rPr>
              <a:t>نشاطه في إدارة وحفظ محافظ </a:t>
            </a:r>
            <a:r>
              <a:rPr lang="ar-KW" sz="2400" dirty="0" smtClean="0">
                <a:solidFill>
                  <a:schemeClr val="tx2"/>
                </a:solidFill>
              </a:rPr>
              <a:t>عمـلائه.</a:t>
            </a:r>
          </a:p>
          <a:p>
            <a:pPr marL="0" indent="0" algn="just" rtl="1"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algn="just" rtl="1"/>
            <a:r>
              <a:rPr lang="ar-KW" sz="2400" dirty="0" smtClean="0">
                <a:solidFill>
                  <a:schemeClr val="tx2"/>
                </a:solidFill>
              </a:rPr>
              <a:t>الأسهم </a:t>
            </a:r>
            <a:r>
              <a:rPr lang="ar-KW" sz="2400" dirty="0">
                <a:solidFill>
                  <a:schemeClr val="tx2"/>
                </a:solidFill>
              </a:rPr>
              <a:t>التي يحتفظ بها صانع السوق بهذه </a:t>
            </a:r>
            <a:r>
              <a:rPr lang="ar-KW" sz="2400" dirty="0" smtClean="0">
                <a:solidFill>
                  <a:schemeClr val="tx2"/>
                </a:solidFill>
              </a:rPr>
              <a:t>الصفة.</a:t>
            </a:r>
            <a:endParaRPr lang="ar-KW" sz="2400" dirty="0">
              <a:solidFill>
                <a:schemeClr val="tx2"/>
              </a:solidFill>
            </a:endParaRPr>
          </a:p>
          <a:p>
            <a:pPr algn="just" rtl="1"/>
            <a:endParaRPr lang="ar-KW" sz="2400" dirty="0"/>
          </a:p>
          <a:p>
            <a:pPr algn="just" rtl="1"/>
            <a:endParaRPr lang="en-US" sz="1600" dirty="0" smtClean="0"/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1600" dirty="0" smtClean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1600" dirty="0" smtClean="0">
              <a:solidFill>
                <a:schemeClr val="tx2"/>
              </a:solidFill>
            </a:endParaRP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marL="0" lvl="0" indent="0" algn="just" fontAlgn="base">
              <a:spcAft>
                <a:spcPct val="0"/>
              </a:spcAft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147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الإفصاح عن المصالح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400" b="1" dirty="0" smtClean="0">
                <a:solidFill>
                  <a:schemeClr val="tx2"/>
                </a:solidFill>
              </a:rPr>
              <a:t>* إفصاحات أخرى مطلوبة من الشخص المستفيد:</a:t>
            </a: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endParaRPr lang="ar-KW" sz="2400" b="1" u="sng" dirty="0">
              <a:solidFill>
                <a:schemeClr val="tx2"/>
              </a:solidFill>
            </a:endParaRP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400" b="1" dirty="0" smtClean="0">
                <a:solidFill>
                  <a:schemeClr val="tx2"/>
                </a:solidFill>
              </a:rPr>
              <a:t>الإفصاح عن تغيير هدف المصلحة:</a:t>
            </a:r>
            <a:endParaRPr lang="en-US" sz="2400" b="1" dirty="0">
              <a:solidFill>
                <a:schemeClr val="tx2"/>
              </a:solidFill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en-US" sz="2400" dirty="0">
              <a:solidFill>
                <a:schemeClr val="tx2"/>
              </a:solidFill>
              <a:ea typeface="Calibri"/>
            </a:endParaRPr>
          </a:p>
          <a:p>
            <a:pPr mar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r>
              <a:rPr lang="ar-KW" sz="2400" dirty="0" smtClean="0">
                <a:solidFill>
                  <a:schemeClr val="tx2"/>
                </a:solidFill>
                <a:ea typeface="Calibri"/>
              </a:rPr>
              <a:t>في </a:t>
            </a:r>
            <a:r>
              <a:rPr lang="ar-KW" sz="2400" dirty="0">
                <a:solidFill>
                  <a:schemeClr val="tx2"/>
                </a:solidFill>
                <a:ea typeface="Calibri"/>
              </a:rPr>
              <a:t>حال تغيير هدف المصلحة الذي سبق الإفصاح عنه ، يجب على الشخص المستفيد الإفصاح إلى </a:t>
            </a:r>
            <a:r>
              <a:rPr lang="ar-KW" sz="2400" u="sng" dirty="0">
                <a:solidFill>
                  <a:schemeClr val="tx2"/>
                </a:solidFill>
                <a:ea typeface="Calibri"/>
              </a:rPr>
              <a:t>الهيئة</a:t>
            </a:r>
            <a:r>
              <a:rPr lang="ar-KW" sz="2400" dirty="0">
                <a:solidFill>
                  <a:schemeClr val="tx2"/>
                </a:solidFill>
                <a:ea typeface="Calibri"/>
              </a:rPr>
              <a:t> و</a:t>
            </a:r>
            <a:r>
              <a:rPr lang="ar-KW" sz="2400" u="sng" dirty="0">
                <a:solidFill>
                  <a:schemeClr val="tx2"/>
                </a:solidFill>
                <a:ea typeface="Calibri"/>
              </a:rPr>
              <a:t>البورصة</a:t>
            </a:r>
            <a:r>
              <a:rPr lang="ar-KW" sz="2400" dirty="0">
                <a:solidFill>
                  <a:schemeClr val="tx2"/>
                </a:solidFill>
                <a:ea typeface="Calibri"/>
              </a:rPr>
              <a:t> و</a:t>
            </a:r>
            <a:r>
              <a:rPr lang="ar-KW" sz="2400" u="sng" dirty="0">
                <a:solidFill>
                  <a:schemeClr val="tx2"/>
                </a:solidFill>
                <a:ea typeface="Calibri"/>
              </a:rPr>
              <a:t>الشركة المدرجة</a:t>
            </a:r>
            <a:r>
              <a:rPr lang="ar-KW" sz="2400" dirty="0">
                <a:solidFill>
                  <a:schemeClr val="tx2"/>
                </a:solidFill>
                <a:ea typeface="Calibri"/>
              </a:rPr>
              <a:t> – فوراً – بهذا التغيير ، ولا يجوز له التصرف في الأسهم محل المصلحة إلا بعد هذا الإفصاح.</a:t>
            </a: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lvl="0" algn="just" rtl="1" fontAlgn="base">
              <a:spcAft>
                <a:spcPct val="0"/>
              </a:spcAft>
              <a:buFont typeface="Arial" charset="0"/>
              <a:buChar char="•"/>
            </a:pPr>
            <a:endParaRPr lang="ar-KW" sz="1600" dirty="0" smtClean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1600" dirty="0" smtClean="0">
              <a:solidFill>
                <a:schemeClr val="tx2"/>
              </a:solidFill>
            </a:endParaRP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marL="0" lvl="0" indent="0" algn="just" fontAlgn="base">
              <a:spcAft>
                <a:spcPct val="0"/>
              </a:spcAft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076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3200" b="1" dirty="0" smtClean="0">
                <a:solidFill>
                  <a:schemeClr val="tx2"/>
                </a:solidFill>
                <a:latin typeface="Sakkal Majalla" pitchFamily="2" charset="-78"/>
              </a:rPr>
              <a:t>محتوى الورشة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2401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lvl="0" algn="r" rtl="1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-KW" sz="2800" b="1" dirty="0" smtClean="0">
                <a:solidFill>
                  <a:schemeClr val="tx2"/>
                </a:solidFill>
                <a:latin typeface="Calibri" pitchFamily="34" charset="0"/>
              </a:rPr>
              <a:t>التشريع الساري الذي يتناول الإفصاح عن المصالح وينظمه.</a:t>
            </a:r>
          </a:p>
          <a:p>
            <a:pPr lvl="0" algn="r" rtl="1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-KW" sz="2800" b="1" dirty="0" smtClean="0">
                <a:solidFill>
                  <a:schemeClr val="tx2"/>
                </a:solidFill>
                <a:latin typeface="Calibri" pitchFamily="34" charset="0"/>
              </a:rPr>
              <a:t>الأطراف المعنية بالإفصاح.</a:t>
            </a:r>
          </a:p>
          <a:p>
            <a:pPr lvl="0" algn="r" rtl="1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-KW" sz="2800" b="1" dirty="0" smtClean="0">
                <a:solidFill>
                  <a:schemeClr val="tx2"/>
                </a:solidFill>
                <a:latin typeface="Calibri" pitchFamily="34" charset="0"/>
              </a:rPr>
              <a:t>الشخص المستفيد.</a:t>
            </a:r>
          </a:p>
          <a:p>
            <a:pPr mar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100" dirty="0" smtClean="0">
                <a:solidFill>
                  <a:schemeClr val="tx2"/>
                </a:solidFill>
                <a:latin typeface="Calibri" pitchFamily="34" charset="0"/>
              </a:rPr>
              <a:t>1.3 تعريف الشخص المستفيد.</a:t>
            </a:r>
            <a:endParaRPr lang="ar-KW" sz="2100" dirty="0">
              <a:solidFill>
                <a:schemeClr val="tx2"/>
              </a:solidFill>
              <a:latin typeface="Calibri" pitchFamily="34" charset="0"/>
            </a:endParaRP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000" dirty="0" smtClean="0">
                <a:solidFill>
                  <a:schemeClr val="tx2"/>
                </a:solidFill>
                <a:latin typeface="Calibri" pitchFamily="34" charset="0"/>
              </a:rPr>
              <a:t>1.3 متى يلزم على الشخص المستفيد الإفصاح عن المصلحة.</a:t>
            </a:r>
          </a:p>
          <a:p>
            <a:pPr mar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000" dirty="0" smtClean="0">
                <a:solidFill>
                  <a:schemeClr val="tx2"/>
                </a:solidFill>
                <a:latin typeface="Calibri" pitchFamily="34" charset="0"/>
              </a:rPr>
              <a:t>2.3 </a:t>
            </a:r>
            <a:r>
              <a:rPr lang="ar-KW" sz="2000" dirty="0">
                <a:solidFill>
                  <a:schemeClr val="tx2"/>
                </a:solidFill>
                <a:latin typeface="Calibri" pitchFamily="34" charset="0"/>
              </a:rPr>
              <a:t>كيفية الإفصاح للشخص المستفيد</a:t>
            </a:r>
            <a:r>
              <a:rPr lang="ar-KW" sz="2000" dirty="0" smtClean="0">
                <a:solidFill>
                  <a:schemeClr val="tx2"/>
                </a:solidFill>
                <a:latin typeface="Calibri" pitchFamily="34" charset="0"/>
              </a:rPr>
              <a:t>.</a:t>
            </a:r>
          </a:p>
          <a:p>
            <a:pPr mar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000" dirty="0" smtClean="0">
                <a:solidFill>
                  <a:schemeClr val="tx2"/>
                </a:solidFill>
                <a:latin typeface="Calibri" pitchFamily="34" charset="0"/>
              </a:rPr>
              <a:t>3.3 </a:t>
            </a:r>
            <a:r>
              <a:rPr lang="ar-KW" sz="2000" dirty="0">
                <a:solidFill>
                  <a:schemeClr val="tx2"/>
                </a:solidFill>
              </a:rPr>
              <a:t>المصلحة غير المباشرة أو التحالف مع </a:t>
            </a:r>
            <a:r>
              <a:rPr lang="ar-KW" sz="2000" dirty="0" smtClean="0">
                <a:solidFill>
                  <a:schemeClr val="tx2"/>
                </a:solidFill>
              </a:rPr>
              <a:t>الآخرين.</a:t>
            </a:r>
          </a:p>
          <a:p>
            <a:pPr mar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000" dirty="0" smtClean="0">
                <a:solidFill>
                  <a:schemeClr val="tx2"/>
                </a:solidFill>
                <a:latin typeface="Calibri" pitchFamily="34" charset="0"/>
              </a:rPr>
              <a:t>4.3 الإفصاح عن المجموعة.</a:t>
            </a:r>
          </a:p>
          <a:p>
            <a:pPr mar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000" dirty="0" smtClean="0">
                <a:solidFill>
                  <a:schemeClr val="tx2"/>
                </a:solidFill>
                <a:latin typeface="Calibri" pitchFamily="34" charset="0"/>
              </a:rPr>
              <a:t>5.3 النسب المستبعدة من الإفصاح.</a:t>
            </a:r>
          </a:p>
          <a:p>
            <a:pPr mar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000" dirty="0" smtClean="0">
                <a:solidFill>
                  <a:schemeClr val="tx2"/>
                </a:solidFill>
                <a:latin typeface="Calibri" pitchFamily="34" charset="0"/>
              </a:rPr>
              <a:t>6.3 إفصاحات أخرى مطلوبة من الشخص المستفيد.</a:t>
            </a: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000" dirty="0" smtClean="0">
                <a:solidFill>
                  <a:schemeClr val="tx2"/>
                </a:solidFill>
                <a:latin typeface="Calibri" pitchFamily="34" charset="0"/>
              </a:rPr>
              <a:t>7.3 الالتزام بالإفصاح عند تعدد حالات المصلحة.</a:t>
            </a: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000" dirty="0" smtClean="0">
                <a:solidFill>
                  <a:schemeClr val="tx2"/>
                </a:solidFill>
                <a:latin typeface="Calibri" pitchFamily="34" charset="0"/>
              </a:rPr>
              <a:t>8.3 أمثلة توضيحية للأحوال التي يفصح عنها الشخص المستفيد عن مصلحته.</a:t>
            </a: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800" b="1" dirty="0" smtClean="0">
                <a:solidFill>
                  <a:schemeClr val="tx2"/>
                </a:solidFill>
                <a:latin typeface="Calibri" pitchFamily="34" charset="0"/>
              </a:rPr>
              <a:t>4. التزامات الشركات المدرجة.</a:t>
            </a: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endParaRPr lang="ar-KW" sz="2000" dirty="0" smtClean="0">
              <a:solidFill>
                <a:schemeClr val="tx2"/>
              </a:solidFill>
              <a:latin typeface="Calibri" pitchFamily="34" charset="0"/>
            </a:endParaRP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endParaRPr lang="ar-KW" sz="40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18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الإفصاح عن المصالح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400" b="1" dirty="0" smtClean="0">
                <a:solidFill>
                  <a:schemeClr val="tx2"/>
                </a:solidFill>
                <a:ea typeface="Calibri"/>
              </a:rPr>
              <a:t>* الالتزام </a:t>
            </a:r>
            <a:r>
              <a:rPr lang="ar-KW" sz="2400" b="1" dirty="0">
                <a:solidFill>
                  <a:schemeClr val="tx2"/>
                </a:solidFill>
                <a:ea typeface="Calibri"/>
              </a:rPr>
              <a:t>بالإفصاح عند تعدد حالات المصلحة </a:t>
            </a:r>
            <a:r>
              <a:rPr lang="ar-KW" sz="2400" b="1" dirty="0" smtClean="0">
                <a:solidFill>
                  <a:schemeClr val="tx2"/>
                </a:solidFill>
              </a:rPr>
              <a:t>:</a:t>
            </a:r>
            <a:endParaRPr lang="en-US" sz="2400" b="1" dirty="0">
              <a:solidFill>
                <a:schemeClr val="tx2"/>
              </a:solidFill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>
              <a:solidFill>
                <a:schemeClr val="tx2"/>
              </a:solidFill>
              <a:ea typeface="Calibri"/>
            </a:endParaRPr>
          </a:p>
          <a:p>
            <a:pPr algn="just" rtl="1" fontAlgn="base">
              <a:lnSpc>
                <a:spcPct val="115000"/>
              </a:lnSpc>
              <a:spcBef>
                <a:spcPts val="0"/>
              </a:spcBef>
            </a:pPr>
            <a:r>
              <a:rPr lang="ar-KW" sz="2400" dirty="0" smtClean="0">
                <a:solidFill>
                  <a:schemeClr val="tx2"/>
                </a:solidFill>
                <a:ea typeface="Calibri"/>
              </a:rPr>
              <a:t>المصلحة المباشرة.</a:t>
            </a:r>
          </a:p>
          <a:p>
            <a:pPr algn="just" rtl="1" fontAlgn="base">
              <a:lnSpc>
                <a:spcPct val="115000"/>
              </a:lnSpc>
              <a:spcBef>
                <a:spcPts val="0"/>
              </a:spcBef>
            </a:pPr>
            <a:r>
              <a:rPr lang="ar-KW" sz="2400" dirty="0" smtClean="0">
                <a:solidFill>
                  <a:schemeClr val="tx2"/>
                </a:solidFill>
                <a:ea typeface="Calibri"/>
              </a:rPr>
              <a:t>المصلحة غير المباشرة أو التحالف مع الآخرين.</a:t>
            </a:r>
          </a:p>
          <a:p>
            <a:pPr algn="just" rtl="1" fontAlgn="base">
              <a:lnSpc>
                <a:spcPct val="115000"/>
              </a:lnSpc>
              <a:spcBef>
                <a:spcPts val="0"/>
              </a:spcBef>
            </a:pPr>
            <a:r>
              <a:rPr lang="ar-KW" sz="2400" dirty="0" smtClean="0">
                <a:solidFill>
                  <a:schemeClr val="tx2"/>
                </a:solidFill>
              </a:rPr>
              <a:t>الإفصاح عن المجموعة.</a:t>
            </a:r>
            <a:endParaRPr lang="ar-KW" sz="1600" dirty="0" smtClean="0">
              <a:solidFill>
                <a:schemeClr val="tx2"/>
              </a:solidFill>
            </a:endParaRPr>
          </a:p>
          <a:p>
            <a:pPr marL="457200" lvl="1" indent="0" algn="just" rtl="1" fontAlgn="base">
              <a:spcAft>
                <a:spcPct val="0"/>
              </a:spcAft>
              <a:buNone/>
            </a:pPr>
            <a:endParaRPr lang="ar-KW" sz="2000" dirty="0">
              <a:solidFill>
                <a:schemeClr val="tx2"/>
              </a:solidFill>
            </a:endParaRPr>
          </a:p>
          <a:p>
            <a:pPr lvl="1" algn="just" rtl="1" fontAlgn="base">
              <a:spcAft>
                <a:spcPct val="0"/>
              </a:spcAft>
              <a:buFont typeface="Arial" charset="0"/>
              <a:buChar char="•"/>
            </a:pPr>
            <a:endParaRPr lang="ar-KW" sz="2000" dirty="0" smtClean="0">
              <a:solidFill>
                <a:schemeClr val="tx2"/>
              </a:solidFill>
            </a:endParaRPr>
          </a:p>
          <a:p>
            <a:pPr lvl="1" algn="just" rtl="1" fontAlgn="base">
              <a:spcAft>
                <a:spcPct val="0"/>
              </a:spcAft>
              <a:buFont typeface="Arial" charset="0"/>
              <a:buChar char="•"/>
            </a:pPr>
            <a:endParaRPr lang="ar-KW" sz="2000" dirty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marL="0" lvl="0" indent="0" algn="just" fontAlgn="base">
              <a:spcAft>
                <a:spcPct val="0"/>
              </a:spcAft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805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r"/>
            <a:r>
              <a:rPr lang="ar-KW" b="1" dirty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الإفصاح عن </a:t>
            </a:r>
            <a:r>
              <a:rPr lang="ar-KW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المصالح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40724" y="1412066"/>
            <a:ext cx="8170839" cy="463707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 fontAlgn="base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ar-KW" sz="2400" b="1" u="sng" dirty="0" smtClean="0">
                <a:solidFill>
                  <a:schemeClr val="tx2"/>
                </a:solidFill>
              </a:rPr>
              <a:t>الأحوال التي يفصح عنها الشخص المستفيد عن مصلحته:</a:t>
            </a:r>
          </a:p>
          <a:p>
            <a:pPr marL="0" indent="0" algn="r" rtl="1" fontAlgn="base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ar-KW" sz="2400" b="1" dirty="0" smtClean="0">
                <a:solidFill>
                  <a:schemeClr val="tx2"/>
                </a:solidFill>
              </a:rPr>
              <a:t>مثال توضيحي رقم (1):</a:t>
            </a:r>
          </a:p>
          <a:p>
            <a:pPr marL="0" indent="0" algn="r" rtl="1" fontAlgn="base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ar-KW" sz="2400" b="1" dirty="0" smtClean="0">
                <a:solidFill>
                  <a:schemeClr val="tx2"/>
                </a:solidFill>
              </a:rPr>
              <a:t> </a:t>
            </a: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0" indent="0" algn="just" rtl="1" fontAlgn="base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ar-KW" sz="2400" dirty="0" smtClean="0">
                <a:solidFill>
                  <a:schemeClr val="tx2"/>
                </a:solidFill>
                <a:ea typeface="Calibri"/>
              </a:rPr>
              <a:t>      </a:t>
            </a:r>
            <a:endParaRPr lang="ar-KW" sz="1600" dirty="0" smtClean="0">
              <a:solidFill>
                <a:schemeClr val="tx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6779"/>
            <a:ext cx="3170956" cy="908622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594"/>
            <a:ext cx="8001000" cy="68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210586" y="3463045"/>
            <a:ext cx="1440160" cy="7670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sz="1600" b="1" dirty="0" smtClean="0">
                <a:solidFill>
                  <a:schemeClr val="bg1"/>
                </a:solidFill>
              </a:rPr>
              <a:t>ولد الشخص المستفيد القاصر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295818" y="3466973"/>
            <a:ext cx="1440160" cy="7670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sz="1600" b="1" dirty="0" smtClean="0">
                <a:solidFill>
                  <a:schemeClr val="bg1"/>
                </a:solidFill>
              </a:rPr>
              <a:t>محفظة</a:t>
            </a:r>
          </a:p>
          <a:p>
            <a:pPr algn="ctr"/>
            <a:r>
              <a:rPr lang="ar-KW" sz="1600" b="1" dirty="0" smtClean="0">
                <a:solidFill>
                  <a:schemeClr val="bg1"/>
                </a:solidFill>
              </a:rPr>
              <a:t>تداول/ الكتروني بإدارة المستفيد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6650746" y="3267116"/>
            <a:ext cx="469731" cy="16863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425246" y="4366720"/>
            <a:ext cx="706875" cy="5867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443507" y="2455825"/>
            <a:ext cx="1353941" cy="7670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b="1" dirty="0" smtClean="0">
                <a:solidFill>
                  <a:schemeClr val="bg1"/>
                </a:solidFill>
              </a:rPr>
              <a:t>الشخص المستفيد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5903736" y="4287656"/>
            <a:ext cx="26930" cy="3819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5076056" y="4713807"/>
            <a:ext cx="1716607" cy="1296144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 smtClean="0"/>
              <a:t>الشركة المدرجة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5903736" y="2818766"/>
            <a:ext cx="496662" cy="5213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4087829" y="2761250"/>
            <a:ext cx="2113922" cy="629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737245" y="4453873"/>
            <a:ext cx="538045" cy="4836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b="1" dirty="0" smtClean="0">
                <a:solidFill>
                  <a:schemeClr val="tx1"/>
                </a:solidFill>
              </a:rPr>
              <a:t>9%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939576" y="4259910"/>
            <a:ext cx="538045" cy="4836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b="1" dirty="0" smtClean="0">
                <a:solidFill>
                  <a:schemeClr val="tx1"/>
                </a:solidFill>
              </a:rPr>
              <a:t>2%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626144" y="4294855"/>
            <a:ext cx="538045" cy="4836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b="1" dirty="0" smtClean="0">
                <a:solidFill>
                  <a:schemeClr val="tx1"/>
                </a:solidFill>
              </a:rPr>
              <a:t>4%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4919" y="2953191"/>
            <a:ext cx="1880848" cy="255389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KW" b="1" dirty="0" smtClean="0">
                <a:solidFill>
                  <a:schemeClr val="tx1"/>
                </a:solidFill>
              </a:rPr>
              <a:t>في هذه الحالة يتم إفصاح الشخص المستفيد عن مصلحة 15% من رأس مال الشركة </a:t>
            </a:r>
            <a:r>
              <a:rPr lang="ar-KW" b="1" dirty="0">
                <a:solidFill>
                  <a:schemeClr val="tx1"/>
                </a:solidFill>
              </a:rPr>
              <a:t>المدرجة، </a:t>
            </a:r>
            <a:r>
              <a:rPr lang="ar-KW" b="1" dirty="0" smtClean="0">
                <a:solidFill>
                  <a:schemeClr val="tx1"/>
                </a:solidFill>
              </a:rPr>
              <a:t>من خلال تعبئة الملحق </a:t>
            </a:r>
            <a:r>
              <a:rPr lang="ar-KW" b="1" dirty="0">
                <a:solidFill>
                  <a:schemeClr val="tx1"/>
                </a:solidFill>
              </a:rPr>
              <a:t>رقم </a:t>
            </a:r>
            <a:r>
              <a:rPr lang="ar-KW" b="1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1</a:t>
            </a:r>
            <a:r>
              <a:rPr lang="ar-KW" b="1" dirty="0" smtClean="0">
                <a:solidFill>
                  <a:schemeClr val="tx1"/>
                </a:solidFill>
              </a:rPr>
              <a:t>) </a:t>
            </a:r>
            <a:r>
              <a:rPr lang="ar-KW" b="1" dirty="0">
                <a:solidFill>
                  <a:schemeClr val="tx1"/>
                </a:solidFill>
              </a:rPr>
              <a:t>من الكتاب العاشر </a:t>
            </a:r>
            <a:r>
              <a:rPr lang="ar-KW" b="1" dirty="0" smtClean="0">
                <a:solidFill>
                  <a:schemeClr val="tx1"/>
                </a:solidFill>
              </a:rPr>
              <a:t>(الإفصاح </a:t>
            </a:r>
            <a:r>
              <a:rPr lang="ar-KW" b="1" dirty="0">
                <a:solidFill>
                  <a:schemeClr val="tx1"/>
                </a:solidFill>
              </a:rPr>
              <a:t>والشفافية) 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58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r"/>
            <a:r>
              <a:rPr lang="ar-KW" b="1" dirty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الإفصاح عن </a:t>
            </a:r>
            <a:r>
              <a:rPr lang="ar-KW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المصالح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15961" y="1383792"/>
            <a:ext cx="8170839" cy="463707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 fontAlgn="base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ar-KW" sz="2400" b="1" u="sng" dirty="0" smtClean="0">
                <a:solidFill>
                  <a:schemeClr val="tx2"/>
                </a:solidFill>
              </a:rPr>
              <a:t>تابع/ الأحوال التي يفصح عنها الشخص المستفيد عن مصلحته: </a:t>
            </a:r>
          </a:p>
          <a:p>
            <a:pPr marL="0" indent="0" algn="r" rtl="1" fontAlgn="base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ar-KW" sz="2400" b="1" dirty="0" smtClean="0">
                <a:solidFill>
                  <a:schemeClr val="tx2"/>
                </a:solidFill>
                <a:ea typeface="Calibri"/>
              </a:rPr>
              <a:t>مثال توضيحي رقم (2):</a:t>
            </a: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0" indent="0" algn="just" rtl="1" fontAlgn="base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ar-KW" sz="2400" dirty="0" smtClean="0">
                <a:solidFill>
                  <a:schemeClr val="tx2"/>
                </a:solidFill>
                <a:ea typeface="Calibri"/>
              </a:rPr>
              <a:t>      </a:t>
            </a:r>
            <a:endParaRPr lang="ar-KW" sz="1600" dirty="0" smtClean="0">
              <a:solidFill>
                <a:schemeClr val="tx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6779"/>
            <a:ext cx="3170956" cy="908622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594"/>
            <a:ext cx="8001000" cy="68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1541541" y="4221088"/>
            <a:ext cx="9383" cy="3923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652859" y="2262883"/>
            <a:ext cx="1440160" cy="10499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b="1" dirty="0" smtClean="0">
                <a:solidFill>
                  <a:schemeClr val="bg1"/>
                </a:solidFill>
              </a:rPr>
              <a:t>الشخص المستفيد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5156202" y="3443509"/>
            <a:ext cx="150507" cy="1279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700523" y="3114745"/>
            <a:ext cx="1624961" cy="10499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sz="1600" b="1" dirty="0" smtClean="0">
                <a:solidFill>
                  <a:schemeClr val="bg1"/>
                </a:solidFill>
              </a:rPr>
              <a:t>شركة تابعة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29061" y="4747163"/>
            <a:ext cx="1643726" cy="1056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sz="1600" b="1" dirty="0" smtClean="0">
                <a:solidFill>
                  <a:schemeClr val="bg1"/>
                </a:solidFill>
              </a:rPr>
              <a:t>نظام </a:t>
            </a:r>
            <a:r>
              <a:rPr lang="ar-KW" sz="1600" b="1" dirty="0">
                <a:solidFill>
                  <a:schemeClr val="bg1"/>
                </a:solidFill>
              </a:rPr>
              <a:t>ا</a:t>
            </a:r>
            <a:r>
              <a:rPr lang="ar-KW" sz="1600" b="1" dirty="0" smtClean="0">
                <a:solidFill>
                  <a:schemeClr val="bg1"/>
                </a:solidFill>
              </a:rPr>
              <a:t>ستثمار جماعي</a:t>
            </a:r>
          </a:p>
          <a:p>
            <a:pPr algn="ctr"/>
            <a:r>
              <a:rPr lang="ar-KW" sz="1600" b="1" dirty="0" smtClean="0">
                <a:solidFill>
                  <a:schemeClr val="bg1"/>
                </a:solidFill>
              </a:rPr>
              <a:t> (يملك حقوق التصويت على الأسهم)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3740802" y="4507307"/>
            <a:ext cx="1507146" cy="1296144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 smtClean="0"/>
              <a:t>الشركة المدرجة</a:t>
            </a:r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4016523" y="4221088"/>
            <a:ext cx="35054" cy="286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269459" y="4251964"/>
            <a:ext cx="1322648" cy="7601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617440" y="3107285"/>
            <a:ext cx="1643726" cy="1056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sz="1600" b="1" dirty="0" smtClean="0">
                <a:solidFill>
                  <a:schemeClr val="bg1"/>
                </a:solidFill>
              </a:rPr>
              <a:t>نظام </a:t>
            </a:r>
            <a:r>
              <a:rPr lang="ar-KW" sz="1600" b="1" dirty="0">
                <a:solidFill>
                  <a:schemeClr val="bg1"/>
                </a:solidFill>
              </a:rPr>
              <a:t>ا</a:t>
            </a:r>
            <a:r>
              <a:rPr lang="ar-KW" sz="1600" b="1" dirty="0" smtClean="0">
                <a:solidFill>
                  <a:schemeClr val="bg1"/>
                </a:solidFill>
              </a:rPr>
              <a:t>ستثمار جماعي</a:t>
            </a:r>
          </a:p>
          <a:p>
            <a:pPr algn="ctr"/>
            <a:r>
              <a:rPr lang="ar-KW" sz="1600" b="1" dirty="0" smtClean="0">
                <a:solidFill>
                  <a:schemeClr val="bg1"/>
                </a:solidFill>
              </a:rPr>
              <a:t> (لا يملك حقوق التصويت على الأسهم) 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3563888" y="2364155"/>
            <a:ext cx="1037493" cy="632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1763688" y="2263544"/>
            <a:ext cx="2693325" cy="755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445960" y="5272727"/>
            <a:ext cx="1117928" cy="199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5231455" y="3916229"/>
            <a:ext cx="538045" cy="4836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b="1" dirty="0" smtClean="0">
                <a:solidFill>
                  <a:schemeClr val="tx1"/>
                </a:solidFill>
              </a:rPr>
              <a:t>9%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009402" y="4106106"/>
            <a:ext cx="538045" cy="4836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b="1" dirty="0" smtClean="0">
                <a:solidFill>
                  <a:schemeClr val="tx1"/>
                </a:solidFill>
              </a:rPr>
              <a:t>6%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982608" y="4354922"/>
            <a:ext cx="538045" cy="4836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b="1" dirty="0" smtClean="0">
                <a:solidFill>
                  <a:schemeClr val="tx1"/>
                </a:solidFill>
              </a:rPr>
              <a:t>2%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661760" y="4873217"/>
            <a:ext cx="538045" cy="4836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b="1" dirty="0" smtClean="0">
                <a:solidFill>
                  <a:schemeClr val="tx1"/>
                </a:solidFill>
              </a:rPr>
              <a:t>4%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639910" y="2687153"/>
            <a:ext cx="1880848" cy="333370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KW" b="1" dirty="0" smtClean="0">
                <a:solidFill>
                  <a:schemeClr val="tx1"/>
                </a:solidFill>
              </a:rPr>
              <a:t>في هذه الحالة يتم إفصاح الشخص المستفيد عن مصلحة 15% من رأس مال الشركة </a:t>
            </a:r>
            <a:r>
              <a:rPr lang="ar-KW" b="1" dirty="0">
                <a:solidFill>
                  <a:schemeClr val="tx1"/>
                </a:solidFill>
              </a:rPr>
              <a:t>المدرجة، </a:t>
            </a:r>
            <a:r>
              <a:rPr lang="ar-KW" b="1" dirty="0" smtClean="0">
                <a:solidFill>
                  <a:schemeClr val="tx1"/>
                </a:solidFill>
              </a:rPr>
              <a:t>من خلال تعبئة الملحق </a:t>
            </a:r>
            <a:r>
              <a:rPr lang="ar-KW" b="1" dirty="0">
                <a:solidFill>
                  <a:schemeClr val="tx1"/>
                </a:solidFill>
              </a:rPr>
              <a:t>رقم </a:t>
            </a:r>
            <a:r>
              <a:rPr lang="ar-KW" b="1" dirty="0" smtClean="0">
                <a:solidFill>
                  <a:schemeClr val="tx1"/>
                </a:solidFill>
              </a:rPr>
              <a:t>(3) </a:t>
            </a:r>
            <a:r>
              <a:rPr lang="ar-KW" b="1" dirty="0">
                <a:solidFill>
                  <a:schemeClr val="tx1"/>
                </a:solidFill>
              </a:rPr>
              <a:t>من الكتاب العاشر </a:t>
            </a:r>
            <a:r>
              <a:rPr lang="ar-KW" b="1" dirty="0" smtClean="0">
                <a:solidFill>
                  <a:schemeClr val="tx1"/>
                </a:solidFill>
              </a:rPr>
              <a:t>(الإفصاح </a:t>
            </a:r>
            <a:r>
              <a:rPr lang="ar-KW" b="1" dirty="0">
                <a:solidFill>
                  <a:schemeClr val="tx1"/>
                </a:solidFill>
              </a:rPr>
              <a:t>والشفافية) </a:t>
            </a:r>
            <a:endParaRPr lang="ar-KW" b="1" dirty="0" smtClean="0">
              <a:solidFill>
                <a:schemeClr val="tx1"/>
              </a:solidFill>
            </a:endParaRPr>
          </a:p>
          <a:p>
            <a:pPr algn="ctr" rtl="1"/>
            <a:r>
              <a:rPr lang="ar-KW" b="1" dirty="0" smtClean="0">
                <a:solidFill>
                  <a:schemeClr val="tx1"/>
                </a:solidFill>
              </a:rPr>
              <a:t>و الإفصاح عن نسبة 6% وفق الملحق رقم (</a:t>
            </a:r>
            <a:r>
              <a:rPr lang="en-US" b="1" dirty="0" smtClean="0">
                <a:solidFill>
                  <a:schemeClr val="tx1"/>
                </a:solidFill>
              </a:rPr>
              <a:t>1</a:t>
            </a:r>
            <a:r>
              <a:rPr lang="ar-KW" b="1" dirty="0" smtClean="0">
                <a:solidFill>
                  <a:schemeClr val="tx1"/>
                </a:solidFill>
              </a:rPr>
              <a:t>) من الكتاب العاشر (الإفصاح والشفافية)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3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r"/>
            <a:r>
              <a:rPr lang="ar-KW" b="1" dirty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الإفصاح عن </a:t>
            </a:r>
            <a:r>
              <a:rPr lang="ar-KW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المصالح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15961" y="1383792"/>
            <a:ext cx="8170839" cy="463707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 fontAlgn="base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ar-KW" sz="2400" b="1" u="sng" dirty="0" smtClean="0">
                <a:solidFill>
                  <a:schemeClr val="tx2"/>
                </a:solidFill>
              </a:rPr>
              <a:t>تابع/ الأحوال التي يفصح عنها الشخص المستفيد عن مصلحته: </a:t>
            </a:r>
          </a:p>
          <a:p>
            <a:pPr marL="0" indent="0" algn="r" rtl="1" fontAlgn="base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ar-KW" sz="2400" b="1" dirty="0" smtClean="0">
                <a:solidFill>
                  <a:schemeClr val="tx2"/>
                </a:solidFill>
                <a:ea typeface="Calibri"/>
              </a:rPr>
              <a:t>مثال توضيحي رقم (3):</a:t>
            </a: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0" indent="0" algn="just" rtl="1" fontAlgn="base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ar-KW" sz="2400" dirty="0" smtClean="0">
                <a:solidFill>
                  <a:schemeClr val="tx2"/>
                </a:solidFill>
                <a:ea typeface="Calibri"/>
              </a:rPr>
              <a:t>      </a:t>
            </a:r>
            <a:endParaRPr lang="ar-KW" sz="1600" dirty="0" smtClean="0">
              <a:solidFill>
                <a:schemeClr val="tx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6779"/>
            <a:ext cx="3170956" cy="908622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594"/>
            <a:ext cx="8001000" cy="68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1541541" y="4221088"/>
            <a:ext cx="9383" cy="3923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652859" y="2262883"/>
            <a:ext cx="1440160" cy="10499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b="1" dirty="0" smtClean="0">
                <a:solidFill>
                  <a:schemeClr val="bg1"/>
                </a:solidFill>
              </a:rPr>
              <a:t>الشخص المستفيد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5156202" y="3443509"/>
            <a:ext cx="150507" cy="1279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700523" y="3114745"/>
            <a:ext cx="1624961" cy="10499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sz="1600" b="1" dirty="0" smtClean="0">
                <a:solidFill>
                  <a:schemeClr val="bg1"/>
                </a:solidFill>
              </a:rPr>
              <a:t>شركة تابعة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29061" y="4747163"/>
            <a:ext cx="1643726" cy="1056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KW" sz="1600" b="1" dirty="0">
                <a:solidFill>
                  <a:schemeClr val="bg1"/>
                </a:solidFill>
              </a:rPr>
              <a:t>محفظة </a:t>
            </a:r>
            <a:r>
              <a:rPr lang="ar-KW" sz="1600" b="1" dirty="0" smtClean="0">
                <a:solidFill>
                  <a:schemeClr val="bg1"/>
                </a:solidFill>
              </a:rPr>
              <a:t>استثمارية </a:t>
            </a:r>
            <a:r>
              <a:rPr lang="ar-KW" sz="1600" b="1" dirty="0">
                <a:solidFill>
                  <a:schemeClr val="bg1"/>
                </a:solidFill>
              </a:rPr>
              <a:t>منشأة لدى </a:t>
            </a:r>
            <a:r>
              <a:rPr lang="ar-KW" sz="1600" b="1" dirty="0" smtClean="0">
                <a:solidFill>
                  <a:schemeClr val="bg1"/>
                </a:solidFill>
              </a:rPr>
              <a:t>الشركة التابعة وتملك </a:t>
            </a:r>
            <a:r>
              <a:rPr lang="ar-KW" sz="1600" b="1" dirty="0">
                <a:solidFill>
                  <a:schemeClr val="bg1"/>
                </a:solidFill>
              </a:rPr>
              <a:t>حقوق التصويت 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3740802" y="4507307"/>
            <a:ext cx="1507146" cy="1296144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 smtClean="0"/>
              <a:t>الشركة المدرجة</a:t>
            </a:r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4016523" y="4221088"/>
            <a:ext cx="35054" cy="286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269459" y="4251964"/>
            <a:ext cx="1322648" cy="7601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617440" y="3107285"/>
            <a:ext cx="1643726" cy="1056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KW" b="1" dirty="0" smtClean="0">
                <a:solidFill>
                  <a:schemeClr val="bg1"/>
                </a:solidFill>
              </a:rPr>
              <a:t>محفظة استثمارية منشأة لدى الشخص المستفيد و لا يملك حقوق التصويت 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3563888" y="2364155"/>
            <a:ext cx="1037493" cy="632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1763688" y="2263544"/>
            <a:ext cx="2693325" cy="755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445960" y="5272727"/>
            <a:ext cx="1117928" cy="199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5231455" y="3916229"/>
            <a:ext cx="538045" cy="4836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b="1" dirty="0" smtClean="0">
                <a:solidFill>
                  <a:schemeClr val="tx1"/>
                </a:solidFill>
              </a:rPr>
              <a:t>9%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009402" y="4106106"/>
            <a:ext cx="538045" cy="4836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b="1" dirty="0" smtClean="0">
                <a:solidFill>
                  <a:schemeClr val="tx1"/>
                </a:solidFill>
              </a:rPr>
              <a:t>6%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982608" y="4354922"/>
            <a:ext cx="538045" cy="4836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b="1" dirty="0" smtClean="0">
                <a:solidFill>
                  <a:schemeClr val="tx1"/>
                </a:solidFill>
              </a:rPr>
              <a:t>2%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661760" y="4873217"/>
            <a:ext cx="538045" cy="4836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b="1" dirty="0" smtClean="0">
                <a:solidFill>
                  <a:schemeClr val="tx1"/>
                </a:solidFill>
              </a:rPr>
              <a:t>4%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639910" y="2687153"/>
            <a:ext cx="1880848" cy="333370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KW" b="1" dirty="0" smtClean="0">
                <a:solidFill>
                  <a:schemeClr val="tx1"/>
                </a:solidFill>
              </a:rPr>
              <a:t>في هذه الحالة يتم إفصاح الشخص المستفيد عن مصلحة 15% من رأس مال الشركة </a:t>
            </a:r>
            <a:r>
              <a:rPr lang="ar-KW" b="1" dirty="0">
                <a:solidFill>
                  <a:schemeClr val="tx1"/>
                </a:solidFill>
              </a:rPr>
              <a:t>المدرجة، </a:t>
            </a:r>
            <a:r>
              <a:rPr lang="ar-KW" b="1" dirty="0" smtClean="0">
                <a:solidFill>
                  <a:schemeClr val="tx1"/>
                </a:solidFill>
              </a:rPr>
              <a:t>من خلال تعبئة الملحق </a:t>
            </a:r>
            <a:r>
              <a:rPr lang="ar-KW" b="1" dirty="0">
                <a:solidFill>
                  <a:schemeClr val="tx1"/>
                </a:solidFill>
              </a:rPr>
              <a:t>رقم </a:t>
            </a:r>
            <a:r>
              <a:rPr lang="ar-KW" b="1" dirty="0" smtClean="0">
                <a:solidFill>
                  <a:schemeClr val="tx1"/>
                </a:solidFill>
              </a:rPr>
              <a:t>(3) </a:t>
            </a:r>
            <a:r>
              <a:rPr lang="ar-KW" b="1" dirty="0">
                <a:solidFill>
                  <a:schemeClr val="tx1"/>
                </a:solidFill>
              </a:rPr>
              <a:t>من الكتاب العاشر </a:t>
            </a:r>
            <a:r>
              <a:rPr lang="ar-KW" b="1" dirty="0" smtClean="0">
                <a:solidFill>
                  <a:schemeClr val="tx1"/>
                </a:solidFill>
              </a:rPr>
              <a:t>(الإفصاح </a:t>
            </a:r>
            <a:r>
              <a:rPr lang="ar-KW" b="1" dirty="0">
                <a:solidFill>
                  <a:schemeClr val="tx1"/>
                </a:solidFill>
              </a:rPr>
              <a:t>والشفافية) </a:t>
            </a:r>
            <a:endParaRPr lang="ar-KW" b="1" dirty="0" smtClean="0">
              <a:solidFill>
                <a:schemeClr val="tx1"/>
              </a:solidFill>
            </a:endParaRPr>
          </a:p>
          <a:p>
            <a:pPr algn="ctr" rtl="1"/>
            <a:r>
              <a:rPr lang="ar-KW" b="1" dirty="0" smtClean="0">
                <a:solidFill>
                  <a:schemeClr val="tx1"/>
                </a:solidFill>
              </a:rPr>
              <a:t>وتعتبر نسبة 6% من النسب المستبعدة التي لا يتم الإفصاح عنها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الإفصاح عن المصالح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800" b="1" u="sng" dirty="0" smtClean="0">
                <a:solidFill>
                  <a:schemeClr val="tx2"/>
                </a:solidFill>
              </a:rPr>
              <a:t>التزامات الشركة المدرجة:</a:t>
            </a:r>
            <a:endParaRPr lang="en-US" sz="2800" b="1" u="sng" dirty="0">
              <a:solidFill>
                <a:schemeClr val="tx2"/>
              </a:solidFill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en-US" sz="2400" dirty="0">
              <a:solidFill>
                <a:schemeClr val="tx2"/>
              </a:solidFill>
              <a:ea typeface="Calibri"/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lvl="0" algn="just" rtl="1" fontAlgn="base">
              <a:spcAft>
                <a:spcPct val="0"/>
              </a:spcAft>
              <a:buFont typeface="Arial" charset="0"/>
              <a:buChar char="•"/>
            </a:pPr>
            <a:r>
              <a:rPr lang="ar-KW" sz="2400" dirty="0" smtClean="0">
                <a:solidFill>
                  <a:schemeClr val="tx2"/>
                </a:solidFill>
              </a:rPr>
              <a:t>تلتزم الشركة المساهمة المدرجة في البورصة أن تفصح – في بداية كل سنة – عن أسماء مساهميها الذين تمثل نسبة مساهمتهم 5% أو أكثر من رأس مالها ، أو أي تغيير يطرأ على هذه النسبة ، وذلك وفق الملحق رقم (4) من نماذج الإفصاح عن المصالح. 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521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6" y="274638"/>
            <a:ext cx="5876925" cy="1143000"/>
          </a:xfrm>
        </p:spPr>
        <p:txBody>
          <a:bodyPr>
            <a:no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2400" b="1" dirty="0" smtClean="0">
                <a:solidFill>
                  <a:schemeClr val="tx2"/>
                </a:solidFill>
                <a:latin typeface="Sakkal Majalla" pitchFamily="2" charset="-78"/>
                <a:cs typeface="Arial" charset="0"/>
              </a:rPr>
              <a:t>نموذج إفصاح الشركة المدرجة عن مساهميها</a:t>
            </a:r>
            <a:br>
              <a:rPr lang="ar-KW" sz="2400" b="1" dirty="0" smtClean="0">
                <a:solidFill>
                  <a:schemeClr val="tx2"/>
                </a:solidFill>
                <a:latin typeface="Sakkal Majalla" pitchFamily="2" charset="-78"/>
                <a:cs typeface="Arial" charset="0"/>
              </a:rPr>
            </a:br>
            <a:r>
              <a:rPr lang="ar-KW" sz="2400" b="1" dirty="0" smtClean="0">
                <a:solidFill>
                  <a:schemeClr val="tx2"/>
                </a:solidFill>
                <a:latin typeface="Sakkal Majalla" pitchFamily="2" charset="-78"/>
                <a:cs typeface="Arial" charset="0"/>
              </a:rPr>
              <a:t>ممن تصل ملكيتهم نسبة 5% أو أكثر من رأس </a:t>
            </a:r>
            <a:br>
              <a:rPr lang="ar-KW" sz="2400" b="1" dirty="0" smtClean="0">
                <a:solidFill>
                  <a:schemeClr val="tx2"/>
                </a:solidFill>
                <a:latin typeface="Sakkal Majalla" pitchFamily="2" charset="-78"/>
                <a:cs typeface="Arial" charset="0"/>
              </a:rPr>
            </a:br>
            <a:r>
              <a:rPr lang="ar-KW" sz="2400" b="1" dirty="0" smtClean="0">
                <a:solidFill>
                  <a:schemeClr val="tx2"/>
                </a:solidFill>
                <a:latin typeface="Sakkal Majalla" pitchFamily="2" charset="-78"/>
                <a:cs typeface="Arial" charset="0"/>
              </a:rPr>
              <a:t>مال الشركة-ملحق رقم (4)</a:t>
            </a:r>
            <a:br>
              <a:rPr lang="ar-KW" sz="2400" b="1" dirty="0" smtClean="0">
                <a:solidFill>
                  <a:schemeClr val="tx2"/>
                </a:solidFill>
                <a:latin typeface="Sakkal Majalla" pitchFamily="2" charset="-78"/>
                <a:cs typeface="Arial" charset="0"/>
              </a:rPr>
            </a:br>
            <a:endParaRPr lang="en-US" sz="24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90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418" y="1805494"/>
            <a:ext cx="4039164" cy="4115374"/>
          </a:xfrm>
        </p:spPr>
      </p:pic>
    </p:spTree>
    <p:extLst>
      <p:ext uri="{BB962C8B-B14F-4D97-AF65-F5344CB8AC3E}">
        <p14:creationId xmlns:p14="http://schemas.microsoft.com/office/powerpoint/2010/main" val="250315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الإفصاح عن المصالح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400" b="1" dirty="0" smtClean="0">
                <a:solidFill>
                  <a:schemeClr val="tx2"/>
                </a:solidFill>
              </a:rPr>
              <a:t>* التزامات الشركات المساهمة المدرجة تجاه البورصة:</a:t>
            </a:r>
            <a:endParaRPr lang="en-US" sz="2400" b="1" dirty="0">
              <a:solidFill>
                <a:schemeClr val="tx2"/>
              </a:solidFill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r>
              <a:rPr lang="ar-KW" sz="2400" dirty="0" smtClean="0">
                <a:solidFill>
                  <a:schemeClr val="tx2"/>
                </a:solidFill>
                <a:ea typeface="Calibri"/>
              </a:rPr>
              <a:t>تلتزم الشركات المساهمة المدرجة – عند إدراجها أو فور أي تغيير يطرأ عليها – بتزويد البورصة بالبيانات والمعلومات التالية:</a:t>
            </a:r>
            <a:endParaRPr lang="ar-KW" sz="2400" dirty="0">
              <a:solidFill>
                <a:schemeClr val="tx2"/>
              </a:solidFill>
              <a:ea typeface="Calibri"/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algn="just" rtl="1" fontAlgn="base">
              <a:lnSpc>
                <a:spcPct val="115000"/>
              </a:lnSpc>
              <a:spcBef>
                <a:spcPts val="0"/>
              </a:spcBef>
            </a:pPr>
            <a:r>
              <a:rPr lang="ar-KW" sz="2400" dirty="0" smtClean="0">
                <a:solidFill>
                  <a:schemeClr val="tx2"/>
                </a:solidFill>
                <a:ea typeface="Calibri"/>
              </a:rPr>
              <a:t>معلومات عامة عن الشركة (اسم الشركة ، أغراضـها ، رأس مالـها ، بيانات الاتصـال بها ، وغيرها من المعلومات).</a:t>
            </a:r>
          </a:p>
          <a:p>
            <a:pPr algn="just" rtl="1" fontAlgn="base">
              <a:lnSpc>
                <a:spcPct val="115000"/>
              </a:lnSpc>
              <a:spcBef>
                <a:spcPts val="0"/>
              </a:spcBef>
            </a:pPr>
            <a:r>
              <a:rPr lang="ar-KW" sz="2400" dirty="0" smtClean="0">
                <a:solidFill>
                  <a:schemeClr val="tx2"/>
                </a:solidFill>
                <a:ea typeface="Calibri"/>
              </a:rPr>
              <a:t>أعضاء مجلس الإدارة والإدارة التنفيذية.</a:t>
            </a:r>
          </a:p>
          <a:p>
            <a:pPr algn="just" rtl="1" fontAlgn="base">
              <a:lnSpc>
                <a:spcPct val="115000"/>
              </a:lnSpc>
              <a:spcBef>
                <a:spcPts val="0"/>
              </a:spcBef>
            </a:pPr>
            <a:r>
              <a:rPr lang="ar-KW" sz="2400" dirty="0" smtClean="0">
                <a:solidFill>
                  <a:schemeClr val="tx2"/>
                </a:solidFill>
                <a:ea typeface="Calibri"/>
              </a:rPr>
              <a:t>مراقب الحسابات.</a:t>
            </a:r>
          </a:p>
          <a:p>
            <a:pPr algn="just" rtl="1" fontAlgn="base">
              <a:lnSpc>
                <a:spcPct val="115000"/>
              </a:lnSpc>
              <a:spcBef>
                <a:spcPts val="0"/>
              </a:spcBef>
            </a:pPr>
            <a:r>
              <a:rPr lang="ar-KW" sz="2400" dirty="0" smtClean="0">
                <a:solidFill>
                  <a:schemeClr val="tx2"/>
                </a:solidFill>
                <a:ea typeface="Calibri"/>
              </a:rPr>
              <a:t>بيانات الإفصاح عن كبار المساهمين.</a:t>
            </a:r>
          </a:p>
          <a:p>
            <a:pPr algn="just" rtl="1" fontAlgn="base">
              <a:lnSpc>
                <a:spcPct val="115000"/>
              </a:lnSpc>
              <a:spcBef>
                <a:spcPts val="0"/>
              </a:spcBef>
            </a:pPr>
            <a:r>
              <a:rPr lang="ar-KW" sz="2400" dirty="0" smtClean="0">
                <a:solidFill>
                  <a:schemeClr val="tx2"/>
                </a:solidFill>
                <a:ea typeface="Calibri"/>
              </a:rPr>
              <a:t>قائمة تضم كافة الشركات التابعة والزميلة المدرجة في البورصة.</a:t>
            </a:r>
          </a:p>
          <a:p>
            <a:pPr algn="just" rtl="1" fontAlgn="base">
              <a:lnSpc>
                <a:spcPct val="115000"/>
              </a:lnSpc>
              <a:spcBef>
                <a:spcPts val="0"/>
              </a:spcBef>
            </a:pPr>
            <a:r>
              <a:rPr lang="ar-KW" sz="2400" dirty="0" smtClean="0">
                <a:solidFill>
                  <a:schemeClr val="tx2"/>
                </a:solidFill>
                <a:ea typeface="Calibri"/>
              </a:rPr>
              <a:t>أي معلومات أخرى تحددها الهيئة.</a:t>
            </a:r>
          </a:p>
          <a:p>
            <a:pPr algn="just" rtl="1" fontAlgn="base">
              <a:lnSpc>
                <a:spcPct val="115000"/>
              </a:lnSpc>
              <a:spcBef>
                <a:spcPts val="0"/>
              </a:spcBef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algn="just" rtl="1" fontAlgn="base">
              <a:lnSpc>
                <a:spcPct val="115000"/>
              </a:lnSpc>
              <a:spcBef>
                <a:spcPts val="0"/>
              </a:spcBef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algn="just" rtl="1" fontAlgn="base">
              <a:lnSpc>
                <a:spcPct val="115000"/>
              </a:lnSpc>
              <a:spcBef>
                <a:spcPts val="0"/>
              </a:spcBef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>
              <a:solidFill>
                <a:schemeClr val="tx2"/>
              </a:solidFill>
              <a:ea typeface="Calibri"/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857250" lvl="2" indent="0" algn="just" rtl="1" fontAlgn="base">
              <a:spcAft>
                <a:spcPct val="0"/>
              </a:spcAft>
              <a:buNone/>
            </a:pPr>
            <a:endParaRPr lang="ar-KW" sz="1600" dirty="0" smtClean="0">
              <a:solidFill>
                <a:schemeClr val="tx2"/>
              </a:solidFill>
            </a:endParaRPr>
          </a:p>
          <a:p>
            <a:pPr marL="457200" lvl="1" indent="0" algn="just" rtl="1" fontAlgn="base">
              <a:spcAft>
                <a:spcPct val="0"/>
              </a:spcAft>
              <a:buNone/>
            </a:pPr>
            <a:endParaRPr lang="ar-KW" sz="2000" dirty="0">
              <a:solidFill>
                <a:schemeClr val="tx2"/>
              </a:solidFill>
            </a:endParaRPr>
          </a:p>
          <a:p>
            <a:pPr lvl="1" algn="just" rtl="1" fontAlgn="base">
              <a:spcAft>
                <a:spcPct val="0"/>
              </a:spcAft>
              <a:buFont typeface="Arial" charset="0"/>
              <a:buChar char="•"/>
            </a:pPr>
            <a:endParaRPr lang="ar-KW" sz="2000" dirty="0" smtClean="0">
              <a:solidFill>
                <a:schemeClr val="tx2"/>
              </a:solidFill>
            </a:endParaRPr>
          </a:p>
          <a:p>
            <a:pPr lvl="1" algn="just" rtl="1" fontAlgn="base">
              <a:spcAft>
                <a:spcPct val="0"/>
              </a:spcAft>
              <a:buFont typeface="Arial" charset="0"/>
              <a:buChar char="•"/>
            </a:pPr>
            <a:endParaRPr lang="ar-KW" sz="2000" dirty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marL="0" lvl="0" indent="0" algn="just" fontAlgn="base">
              <a:spcAft>
                <a:spcPct val="0"/>
              </a:spcAft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431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6064" y="2463031"/>
            <a:ext cx="7772400" cy="1470025"/>
          </a:xfrm>
        </p:spPr>
        <p:txBody>
          <a:bodyPr>
            <a:normAutofit/>
          </a:bodyPr>
          <a:lstStyle/>
          <a:p>
            <a:pPr rtl="1"/>
            <a:r>
              <a:rPr lang="ar-KW" sz="6600" b="1" dirty="0" smtClean="0">
                <a:solidFill>
                  <a:srgbClr val="8C8A26"/>
                </a:solidFill>
                <a:cs typeface="+mn-cs"/>
              </a:rPr>
              <a:t>شــكــراً</a:t>
            </a:r>
            <a:endParaRPr lang="en-GB" sz="6600" dirty="0"/>
          </a:p>
        </p:txBody>
      </p:sp>
      <p:pic>
        <p:nvPicPr>
          <p:cNvPr id="6" name="Picture 5" descr="Picture 3.png"/>
          <p:cNvPicPr>
            <a:picLocks noChangeAspect="1"/>
          </p:cNvPicPr>
          <p:nvPr/>
        </p:nvPicPr>
        <p:blipFill rotWithShape="1">
          <a:blip r:embed="rId2" cstate="print"/>
          <a:srcRect r="75690"/>
          <a:stretch/>
        </p:blipFill>
        <p:spPr>
          <a:xfrm>
            <a:off x="1" y="0"/>
            <a:ext cx="2222937" cy="6858000"/>
          </a:xfrm>
          <a:prstGeom prst="rect">
            <a:avLst/>
          </a:prstGeom>
          <a:ln w="28575">
            <a:noFill/>
          </a:ln>
        </p:spPr>
      </p:pic>
    </p:spTree>
    <p:extLst>
      <p:ext uri="{BB962C8B-B14F-4D97-AF65-F5344CB8AC3E}">
        <p14:creationId xmlns:p14="http://schemas.microsoft.com/office/powerpoint/2010/main" val="84738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الإفصاح عن المصالح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800" b="1" u="sng" dirty="0" smtClean="0">
                <a:solidFill>
                  <a:schemeClr val="tx2"/>
                </a:solidFill>
              </a:rPr>
              <a:t>التشريع الساري الذي يتناول الإفصاح عن المصالح وينظمه</a:t>
            </a: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endParaRPr lang="en-US" sz="2400" dirty="0">
              <a:solidFill>
                <a:schemeClr val="tx2"/>
              </a:solidFill>
              <a:ea typeface="Calibri"/>
            </a:endParaRPr>
          </a:p>
          <a:p>
            <a:pPr lvl="0" algn="just" rtl="1" fontAlgn="base">
              <a:spcAft>
                <a:spcPct val="0"/>
              </a:spcAft>
              <a:buFont typeface="Arial" charset="0"/>
              <a:buChar char="•"/>
            </a:pPr>
            <a:r>
              <a:rPr lang="ar-KW" sz="2400" dirty="0" smtClean="0">
                <a:solidFill>
                  <a:schemeClr val="tx2"/>
                </a:solidFill>
              </a:rPr>
              <a:t>يعد القانون رقم </a:t>
            </a:r>
            <a:r>
              <a:rPr lang="ar-KW" sz="2400" dirty="0">
                <a:solidFill>
                  <a:schemeClr val="tx2"/>
                </a:solidFill>
              </a:rPr>
              <a:t>7 لسنة 2010 بشأن إنشاء هيئة أسواق المال وتنظيم نشاط </a:t>
            </a:r>
            <a:r>
              <a:rPr lang="ar-KW" sz="2400" dirty="0">
                <a:solidFill>
                  <a:schemeClr val="tx2"/>
                </a:solidFill>
              </a:rPr>
              <a:t>الأوراق المالية </a:t>
            </a:r>
            <a:r>
              <a:rPr lang="ar-KW" sz="2400" dirty="0">
                <a:solidFill>
                  <a:schemeClr val="tx2"/>
                </a:solidFill>
              </a:rPr>
              <a:t>وتعديلاته </a:t>
            </a:r>
            <a:r>
              <a:rPr lang="ar-KW" sz="2400" dirty="0">
                <a:solidFill>
                  <a:schemeClr val="tx2"/>
                </a:solidFill>
              </a:rPr>
              <a:t>والفصل العاشر من لائحته التنفيذية</a:t>
            </a:r>
            <a:r>
              <a:rPr lang="ar-KW" sz="2400" dirty="0">
                <a:solidFill>
                  <a:schemeClr val="tx2"/>
                </a:solidFill>
              </a:rPr>
              <a:t> </a:t>
            </a:r>
            <a:r>
              <a:rPr lang="ar-KW" sz="2400" dirty="0">
                <a:solidFill>
                  <a:schemeClr val="tx2"/>
                </a:solidFill>
              </a:rPr>
              <a:t>وتعديلاتها </a:t>
            </a:r>
            <a:r>
              <a:rPr lang="ar-KW" sz="2400" dirty="0" smtClean="0">
                <a:solidFill>
                  <a:schemeClr val="tx2"/>
                </a:solidFill>
              </a:rPr>
              <a:t>هو </a:t>
            </a:r>
            <a:r>
              <a:rPr lang="ar-KW" sz="2400" dirty="0">
                <a:solidFill>
                  <a:schemeClr val="tx2"/>
                </a:solidFill>
              </a:rPr>
              <a:t>التشريع الساري الذي يتناول الإفصاح عن المصالح وينظمه.</a:t>
            </a:r>
          </a:p>
          <a:p>
            <a:pPr marL="0" lvl="0" indent="0" algn="just" fontAlgn="base">
              <a:spcAft>
                <a:spcPct val="0"/>
              </a:spcAft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284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الإفصاح عن المصالح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800" b="1" u="sng" dirty="0" smtClean="0">
                <a:solidFill>
                  <a:schemeClr val="tx2"/>
                </a:solidFill>
              </a:rPr>
              <a:t>الأطراف المعنية بالإفصاح</a:t>
            </a: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endParaRPr lang="en-US" sz="2400" dirty="0">
              <a:solidFill>
                <a:schemeClr val="tx2"/>
              </a:solidFill>
              <a:ea typeface="Calibri"/>
            </a:endParaRPr>
          </a:p>
          <a:p>
            <a:pPr lvl="0" algn="just" rtl="1" fontAlgn="base">
              <a:spcAft>
                <a:spcPct val="0"/>
              </a:spcAft>
              <a:buFont typeface="Arial" charset="0"/>
              <a:buChar char="•"/>
            </a:pPr>
            <a:r>
              <a:rPr lang="ar-KW" sz="2400" dirty="0" smtClean="0">
                <a:solidFill>
                  <a:schemeClr val="tx2"/>
                </a:solidFill>
              </a:rPr>
              <a:t>المستفيد.</a:t>
            </a:r>
            <a:endParaRPr lang="en-US" sz="2400" dirty="0" smtClean="0">
              <a:solidFill>
                <a:schemeClr val="tx2"/>
              </a:solidFill>
            </a:endParaRPr>
          </a:p>
          <a:p>
            <a:pPr lvl="0" algn="just" rtl="1" fontAlgn="base">
              <a:spcAft>
                <a:spcPct val="0"/>
              </a:spcAft>
              <a:buFont typeface="Arial" charset="0"/>
              <a:buChar char="•"/>
            </a:pPr>
            <a:r>
              <a:rPr lang="ar-KW" sz="2400" dirty="0" smtClean="0">
                <a:solidFill>
                  <a:schemeClr val="tx2"/>
                </a:solidFill>
              </a:rPr>
              <a:t>الشركة المدرجة.</a:t>
            </a:r>
          </a:p>
          <a:p>
            <a:pPr marL="0" lvl="0" indent="0" algn="just" fontAlgn="base">
              <a:spcAft>
                <a:spcPct val="0"/>
              </a:spcAft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710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الإفصاح عن المصالح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800" b="1" u="sng" dirty="0" smtClean="0">
                <a:solidFill>
                  <a:schemeClr val="tx2"/>
                </a:solidFill>
              </a:rPr>
              <a:t>الشخـص المستفيد</a:t>
            </a: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endParaRPr lang="ar-KW" sz="2400" b="1" dirty="0">
              <a:solidFill>
                <a:schemeClr val="tx2"/>
              </a:solidFill>
            </a:endParaRP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400" b="1" dirty="0" smtClean="0">
                <a:solidFill>
                  <a:schemeClr val="tx2"/>
                </a:solidFill>
              </a:rPr>
              <a:t>* تعريف الشخص المستفيد :</a:t>
            </a:r>
            <a:endParaRPr lang="en-US" sz="2400" b="1" dirty="0">
              <a:solidFill>
                <a:schemeClr val="tx2"/>
              </a:solidFill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en-US" sz="2400" dirty="0">
              <a:solidFill>
                <a:schemeClr val="tx2"/>
              </a:solidFill>
              <a:ea typeface="Calibri"/>
            </a:endParaRPr>
          </a:p>
          <a:p>
            <a:pPr lvl="0" algn="just" rtl="1" fontAlgn="base">
              <a:spcAft>
                <a:spcPct val="0"/>
              </a:spcAft>
              <a:buFont typeface="Arial" charset="0"/>
              <a:buChar char="•"/>
            </a:pPr>
            <a:r>
              <a:rPr lang="ar-KW" sz="2400" dirty="0" smtClean="0">
                <a:solidFill>
                  <a:schemeClr val="tx2"/>
                </a:solidFill>
              </a:rPr>
              <a:t>هو كل شخص له مصلحة تمثل 5% فأكثر من رأس مال شركة مدرجة ، سواء بشكل مباشر أو غير مباشر أو كمجموعة أو بالتحالف مع الآخرين.</a:t>
            </a:r>
          </a:p>
          <a:p>
            <a:pPr lvl="0" algn="just" rtl="1" fontAlgn="base">
              <a:spcAft>
                <a:spcPct val="0"/>
              </a:spcAft>
              <a:buFont typeface="Arial" charset="0"/>
              <a:buChar char="•"/>
            </a:pPr>
            <a:endParaRPr lang="ar-KW" sz="2400" dirty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467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الإفصاح عن المصالح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 lnSpcReduction="10000"/>
          </a:bodyPr>
          <a:lstStyle/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400" b="1" dirty="0" smtClean="0">
                <a:solidFill>
                  <a:schemeClr val="tx2"/>
                </a:solidFill>
              </a:rPr>
              <a:t>* متى يلزم على الشخص المستفيد الإفصاح عن المصلحة ؟</a:t>
            </a: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endParaRPr lang="ar-KW" sz="2400" b="1" u="sng" dirty="0">
              <a:solidFill>
                <a:schemeClr val="tx2"/>
              </a:solidFill>
            </a:endParaRP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400" b="1" dirty="0" smtClean="0">
                <a:solidFill>
                  <a:schemeClr val="tx2"/>
                </a:solidFill>
              </a:rPr>
              <a:t>عند تحقق المصلحة:</a:t>
            </a:r>
            <a:endParaRPr lang="en-US" sz="2400" dirty="0">
              <a:solidFill>
                <a:schemeClr val="tx2"/>
              </a:solidFill>
              <a:ea typeface="Calibri"/>
            </a:endParaRPr>
          </a:p>
          <a:p>
            <a:pPr algn="just" rtl="1" fontAlgn="base">
              <a:spcAft>
                <a:spcPct val="0"/>
              </a:spcAft>
            </a:pPr>
            <a:r>
              <a:rPr lang="ar-KW" sz="2400" dirty="0" smtClean="0">
                <a:solidFill>
                  <a:schemeClr val="tx2"/>
                </a:solidFill>
              </a:rPr>
              <a:t>يجب على الشخص المستفيد الإفصاح إلى كل من </a:t>
            </a:r>
            <a:r>
              <a:rPr lang="ar-KW" sz="2400" u="sng" dirty="0" smtClean="0">
                <a:solidFill>
                  <a:schemeClr val="tx2"/>
                </a:solidFill>
              </a:rPr>
              <a:t>الهيئة</a:t>
            </a:r>
            <a:r>
              <a:rPr lang="ar-KW" sz="2400" dirty="0" smtClean="0">
                <a:solidFill>
                  <a:schemeClr val="tx2"/>
                </a:solidFill>
              </a:rPr>
              <a:t> و</a:t>
            </a:r>
            <a:r>
              <a:rPr lang="ar-KW" sz="2400" u="sng" dirty="0" smtClean="0">
                <a:solidFill>
                  <a:schemeClr val="tx2"/>
                </a:solidFill>
              </a:rPr>
              <a:t>البورصة</a:t>
            </a:r>
            <a:r>
              <a:rPr lang="ar-KW" sz="2400" dirty="0" smtClean="0">
                <a:solidFill>
                  <a:schemeClr val="tx2"/>
                </a:solidFill>
              </a:rPr>
              <a:t> و</a:t>
            </a:r>
            <a:r>
              <a:rPr lang="ar-KW" sz="2400" u="sng" dirty="0" smtClean="0">
                <a:solidFill>
                  <a:schemeClr val="tx2"/>
                </a:solidFill>
              </a:rPr>
              <a:t>الشركة المدرجة </a:t>
            </a:r>
            <a:r>
              <a:rPr lang="ar-KW" sz="2400" dirty="0" smtClean="0">
                <a:solidFill>
                  <a:schemeClr val="tx2"/>
                </a:solidFill>
              </a:rPr>
              <a:t>خلال مدة لا تتجاوز </a:t>
            </a:r>
            <a:r>
              <a:rPr lang="ar-KW" sz="2400" u="sng" dirty="0" smtClean="0">
                <a:solidFill>
                  <a:schemeClr val="tx2"/>
                </a:solidFill>
              </a:rPr>
              <a:t>خمسة أيام عمل</a:t>
            </a:r>
            <a:r>
              <a:rPr lang="ar-KW" sz="2400" dirty="0" smtClean="0">
                <a:solidFill>
                  <a:schemeClr val="tx2"/>
                </a:solidFill>
              </a:rPr>
              <a:t> من تحقق المصلحة.</a:t>
            </a: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r>
              <a:rPr lang="ar-KW" sz="2400" b="1" dirty="0">
                <a:solidFill>
                  <a:schemeClr val="tx2"/>
                </a:solidFill>
              </a:rPr>
              <a:t>عند </a:t>
            </a:r>
            <a:r>
              <a:rPr lang="ar-KW" sz="2400" b="1" dirty="0" smtClean="0">
                <a:solidFill>
                  <a:schemeClr val="tx2"/>
                </a:solidFill>
              </a:rPr>
              <a:t>تغيير </a:t>
            </a:r>
            <a:r>
              <a:rPr lang="ar-KW" sz="2400" b="1" dirty="0">
                <a:solidFill>
                  <a:schemeClr val="tx2"/>
                </a:solidFill>
              </a:rPr>
              <a:t>المصلحة</a:t>
            </a:r>
            <a:r>
              <a:rPr lang="ar-KW" sz="2400" b="1" dirty="0" smtClean="0">
                <a:solidFill>
                  <a:schemeClr val="tx2"/>
                </a:solidFill>
              </a:rPr>
              <a:t>:</a:t>
            </a:r>
            <a:endParaRPr lang="ar-KW" sz="2400" dirty="0" smtClean="0">
              <a:solidFill>
                <a:schemeClr val="tx2"/>
              </a:solidFill>
            </a:endParaRPr>
          </a:p>
          <a:p>
            <a:pPr algn="just" rtl="1" fontAlgn="base">
              <a:spcAft>
                <a:spcPct val="0"/>
              </a:spcAft>
            </a:pPr>
            <a:r>
              <a:rPr lang="ar-KW" sz="2400" dirty="0" smtClean="0">
                <a:solidFill>
                  <a:schemeClr val="tx2"/>
                </a:solidFill>
              </a:rPr>
              <a:t>يجب الإفصاح عن أي تغييــر يطرأ على هذه المصلحــة يتجــاوز 0.5% من رأس مال </a:t>
            </a:r>
            <a:r>
              <a:rPr lang="ar-KW" sz="2400" u="sng" dirty="0" smtClean="0">
                <a:solidFill>
                  <a:schemeClr val="tx2"/>
                </a:solidFill>
              </a:rPr>
              <a:t>شركة مدرجة </a:t>
            </a:r>
            <a:r>
              <a:rPr lang="ar-KW" sz="2400" dirty="0" smtClean="0">
                <a:solidFill>
                  <a:schemeClr val="tx2"/>
                </a:solidFill>
              </a:rPr>
              <a:t>، وذلك خلال مدة لا تتجاوز </a:t>
            </a:r>
            <a:r>
              <a:rPr lang="ar-KW" sz="2400" u="sng" dirty="0" smtClean="0">
                <a:solidFill>
                  <a:schemeClr val="tx2"/>
                </a:solidFill>
              </a:rPr>
              <a:t>عشرة أيام عمل</a:t>
            </a:r>
            <a:r>
              <a:rPr lang="ar-KW" sz="2400" dirty="0" smtClean="0">
                <a:solidFill>
                  <a:schemeClr val="tx2"/>
                </a:solidFill>
              </a:rPr>
              <a:t> من تاريخ التغيير، ويبقى هذا التبليغ واجباً على الشخص المستفيد عندما يؤدي التغيير إلى انخفاض المصلحة عن 5% من رأس مال </a:t>
            </a:r>
            <a:r>
              <a:rPr lang="ar-KW" sz="2400" u="sng" dirty="0" smtClean="0">
                <a:solidFill>
                  <a:schemeClr val="tx2"/>
                </a:solidFill>
              </a:rPr>
              <a:t>الشركة المدرجة</a:t>
            </a:r>
            <a:r>
              <a:rPr lang="ar-KW" sz="2400" dirty="0" smtClean="0">
                <a:solidFill>
                  <a:schemeClr val="tx2"/>
                </a:solidFill>
              </a:rPr>
              <a:t>.     </a:t>
            </a:r>
            <a:endParaRPr lang="ar-KW" sz="2400" dirty="0">
              <a:solidFill>
                <a:schemeClr val="tx2"/>
              </a:solidFill>
            </a:endParaRPr>
          </a:p>
          <a:p>
            <a:pPr marL="0" lvl="0" indent="0" algn="just" fontAlgn="base">
              <a:spcAft>
                <a:spcPct val="0"/>
              </a:spcAft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157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الإفصاح عن المصالح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2"/>
            <a:ext cx="8229600" cy="4602162"/>
          </a:xfrm>
        </p:spPr>
        <p:txBody>
          <a:bodyPr>
            <a:normAutofit/>
          </a:bodyPr>
          <a:lstStyle/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400" b="1" dirty="0" smtClean="0">
                <a:solidFill>
                  <a:schemeClr val="tx2"/>
                </a:solidFill>
              </a:rPr>
              <a:t>* كيفية الإفصاح للشخص المستفيد:</a:t>
            </a:r>
            <a:endParaRPr lang="en-US" sz="2400" b="1" dirty="0">
              <a:solidFill>
                <a:schemeClr val="tx2"/>
              </a:solidFill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r>
              <a:rPr lang="ar-KW" sz="2400" dirty="0" smtClean="0">
                <a:solidFill>
                  <a:schemeClr val="tx2"/>
                </a:solidFill>
                <a:ea typeface="Calibri"/>
              </a:rPr>
              <a:t>يفصح الشخص المستفيد عن المصلحة أو التغيير الذي يطرأ عليها عن طريق إرسال كتــاب إلى كــل من </a:t>
            </a:r>
            <a:r>
              <a:rPr lang="ar-KW" sz="2400" u="sng" dirty="0" smtClean="0">
                <a:solidFill>
                  <a:schemeClr val="tx2"/>
                </a:solidFill>
                <a:ea typeface="Calibri"/>
              </a:rPr>
              <a:t>الهيئــة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 و</a:t>
            </a:r>
            <a:r>
              <a:rPr lang="ar-KW" sz="2400" u="sng" dirty="0" smtClean="0">
                <a:solidFill>
                  <a:schemeClr val="tx2"/>
                </a:solidFill>
                <a:ea typeface="Calibri"/>
              </a:rPr>
              <a:t>البورصــة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 و</a:t>
            </a:r>
            <a:r>
              <a:rPr lang="ar-KW" sz="2400" u="sng" dirty="0" smtClean="0">
                <a:solidFill>
                  <a:schemeClr val="tx2"/>
                </a:solidFill>
                <a:ea typeface="Calibri"/>
              </a:rPr>
              <a:t>الشركــة المدرجــة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 متضمنــاً الملاحــق رقم</a:t>
            </a:r>
            <a:r>
              <a:rPr lang="ar-KW" sz="2400" dirty="0">
                <a:solidFill>
                  <a:schemeClr val="tx2"/>
                </a:solidFill>
                <a:ea typeface="Calibri"/>
              </a:rPr>
              <a:t> </a:t>
            </a:r>
            <a:r>
              <a:rPr lang="ar-KW" sz="2400" dirty="0" smtClean="0">
                <a:solidFill>
                  <a:schemeClr val="tx2"/>
                </a:solidFill>
                <a:ea typeface="Calibri"/>
              </a:rPr>
              <a:t>(1) أو(2) أو(3) من الكتاب العاشر (الإفصاح والشفافية) .</a:t>
            </a:r>
          </a:p>
          <a:p>
            <a:pPr mar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algn="just" rtl="1" fontAlgn="base">
              <a:lnSpc>
                <a:spcPct val="115000"/>
              </a:lnSpc>
              <a:spcBef>
                <a:spcPts val="0"/>
              </a:spcBef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>
              <a:solidFill>
                <a:schemeClr val="tx2"/>
              </a:solidFill>
              <a:ea typeface="Calibri"/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marL="857250" lvl="2" indent="0" algn="just" rtl="1" fontAlgn="base">
              <a:spcAft>
                <a:spcPct val="0"/>
              </a:spcAft>
              <a:buNone/>
            </a:pPr>
            <a:endParaRPr lang="ar-KW" sz="1600" dirty="0" smtClean="0">
              <a:solidFill>
                <a:schemeClr val="tx2"/>
              </a:solidFill>
            </a:endParaRPr>
          </a:p>
          <a:p>
            <a:pPr marL="457200" lvl="1" indent="0" algn="just" rtl="1" fontAlgn="base">
              <a:spcAft>
                <a:spcPct val="0"/>
              </a:spcAft>
              <a:buNone/>
            </a:pPr>
            <a:endParaRPr lang="ar-KW" sz="2000" dirty="0">
              <a:solidFill>
                <a:schemeClr val="tx2"/>
              </a:solidFill>
            </a:endParaRPr>
          </a:p>
          <a:p>
            <a:pPr lvl="1" algn="just" rtl="1" fontAlgn="base">
              <a:spcAft>
                <a:spcPct val="0"/>
              </a:spcAft>
              <a:buFont typeface="Arial" charset="0"/>
              <a:buChar char="•"/>
            </a:pPr>
            <a:endParaRPr lang="ar-KW" sz="2000" dirty="0" smtClean="0">
              <a:solidFill>
                <a:schemeClr val="tx2"/>
              </a:solidFill>
            </a:endParaRPr>
          </a:p>
          <a:p>
            <a:pPr lvl="1" algn="just" rtl="1" fontAlgn="base">
              <a:spcAft>
                <a:spcPct val="0"/>
              </a:spcAft>
              <a:buFont typeface="Arial" charset="0"/>
              <a:buChar char="•"/>
            </a:pPr>
            <a:endParaRPr lang="ar-KW" sz="2000" dirty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marL="0" lvl="0" indent="0" algn="just" fontAlgn="base">
              <a:spcAft>
                <a:spcPct val="0"/>
              </a:spcAft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318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6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الإفصاح عن المصالح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r>
              <a:rPr lang="ar-KW" sz="2400" b="1" dirty="0" smtClean="0">
                <a:solidFill>
                  <a:schemeClr val="tx2"/>
                </a:solidFill>
              </a:rPr>
              <a:t>* المصلحة </a:t>
            </a:r>
            <a:r>
              <a:rPr lang="ar-KW" sz="2400" b="1" dirty="0">
                <a:solidFill>
                  <a:schemeClr val="tx2"/>
                </a:solidFill>
              </a:rPr>
              <a:t>غير المباشرة أو التحالف مع الآخرين ، وذلك في الأحوال التالية:</a:t>
            </a:r>
          </a:p>
          <a:p>
            <a:pPr mar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ar-KW" sz="2400" dirty="0" smtClean="0">
              <a:solidFill>
                <a:schemeClr val="tx2"/>
              </a:solidFill>
              <a:ea typeface="Calibri"/>
            </a:endParaRPr>
          </a:p>
          <a:p>
            <a:pPr lvl="1" algn="just" rtl="1" fontAlgn="base">
              <a:spcAft>
                <a:spcPct val="0"/>
              </a:spcAft>
              <a:buFont typeface="Arial" charset="0"/>
              <a:buChar char="•"/>
            </a:pPr>
            <a:r>
              <a:rPr lang="ar-KW" sz="2000" dirty="0" smtClean="0">
                <a:solidFill>
                  <a:schemeClr val="tx2"/>
                </a:solidFill>
              </a:rPr>
              <a:t>الأسهم التي يمتلكها الأولاد القصر المشمولون بولاية الشخص المستفيد.</a:t>
            </a:r>
          </a:p>
          <a:p>
            <a:pPr lvl="1" algn="just" rtl="1" fontAlgn="base">
              <a:spcAft>
                <a:spcPct val="0"/>
              </a:spcAft>
              <a:buFont typeface="Arial" charset="0"/>
              <a:buChar char="•"/>
            </a:pPr>
            <a:r>
              <a:rPr lang="ar-KW" sz="2000" dirty="0" smtClean="0">
                <a:solidFill>
                  <a:schemeClr val="tx2"/>
                </a:solidFill>
              </a:rPr>
              <a:t>الأسهم التي يمتلكهـا الشخص المستفيد من خلال محافظ استثماريـة أو حسابات تداول الكترونيـة أو لدى الغير ، إذا كان يحتفظ بحقوق التصويت على هذه الأسهم.</a:t>
            </a:r>
          </a:p>
          <a:p>
            <a:pPr lvl="1" algn="just" rtl="1" fontAlgn="base">
              <a:spcAft>
                <a:spcPct val="0"/>
              </a:spcAft>
              <a:buFont typeface="Arial" charset="0"/>
              <a:buChar char="•"/>
            </a:pPr>
            <a:r>
              <a:rPr lang="ar-KW" sz="2000" dirty="0" smtClean="0">
                <a:solidFill>
                  <a:schemeClr val="tx2"/>
                </a:solidFill>
              </a:rPr>
              <a:t>حقوق التصويت التي يحصل عليها الشخص المستفيد - بشكل دائم أو مؤقت - بموجب اتفاق مع مالك هذه الأسهم.</a:t>
            </a:r>
          </a:p>
          <a:p>
            <a:pPr lvl="1" algn="just" rtl="1" fontAlgn="base">
              <a:spcAft>
                <a:spcPct val="0"/>
              </a:spcAft>
              <a:buFont typeface="Arial" charset="0"/>
              <a:buChar char="•"/>
            </a:pPr>
            <a:r>
              <a:rPr lang="ar-KW" sz="2000" dirty="0" smtClean="0">
                <a:solidFill>
                  <a:schemeClr val="tx2"/>
                </a:solidFill>
              </a:rPr>
              <a:t>حقـوق التصويت التي يحصـل </a:t>
            </a:r>
            <a:r>
              <a:rPr lang="ar-KW" sz="2000" dirty="0">
                <a:solidFill>
                  <a:schemeClr val="tx2"/>
                </a:solidFill>
              </a:rPr>
              <a:t>عليها </a:t>
            </a:r>
            <a:r>
              <a:rPr lang="ar-KW" sz="2000" dirty="0" smtClean="0">
                <a:solidFill>
                  <a:schemeClr val="tx2"/>
                </a:solidFill>
              </a:rPr>
              <a:t>الدائـن (الشخص المستفيـد) </a:t>
            </a:r>
            <a:r>
              <a:rPr lang="ar-KW" sz="2000" dirty="0">
                <a:solidFill>
                  <a:schemeClr val="tx2"/>
                </a:solidFill>
              </a:rPr>
              <a:t>على </a:t>
            </a:r>
            <a:r>
              <a:rPr lang="ar-KW" sz="2000" dirty="0" smtClean="0">
                <a:solidFill>
                  <a:schemeClr val="tx2"/>
                </a:solidFill>
              </a:rPr>
              <a:t>الأسهــم المرهونـة له ضمانـاً لدينه.</a:t>
            </a:r>
            <a:endParaRPr lang="ar-KW" sz="800" dirty="0" smtClean="0">
              <a:solidFill>
                <a:schemeClr val="tx2"/>
              </a:solidFill>
            </a:endParaRPr>
          </a:p>
          <a:p>
            <a:pPr lvl="1" algn="just" rtl="1" fontAlgn="base">
              <a:spcAft>
                <a:spcPct val="0"/>
              </a:spcAft>
              <a:buFont typeface="Arial" charset="0"/>
              <a:buChar char="•"/>
            </a:pPr>
            <a:r>
              <a:rPr lang="ar-KW" sz="2000" dirty="0" smtClean="0">
                <a:solidFill>
                  <a:schemeClr val="tx2"/>
                </a:solidFill>
              </a:rPr>
              <a:t>حقوق التصويت الناشئــة عن الأسهــم الموجودة في محفظة استثماريــة أو حساب تداول الكترونـي ، والتي يقوم الشخص المنشأة لديه المحفظة الاستثمارية أو حساب التداول الالكتروني (الشخص المستفيد) باستخدامها.</a:t>
            </a:r>
          </a:p>
          <a:p>
            <a:pPr marL="857250" lvl="2" indent="0" algn="just" rtl="1" fontAlgn="base">
              <a:spcAft>
                <a:spcPct val="0"/>
              </a:spcAft>
              <a:buNone/>
            </a:pPr>
            <a:endParaRPr lang="ar-KW" sz="1600" dirty="0" smtClean="0">
              <a:solidFill>
                <a:schemeClr val="tx2"/>
              </a:solidFill>
            </a:endParaRPr>
          </a:p>
          <a:p>
            <a:pPr marL="457200" lvl="1" indent="0" algn="just" rtl="1" fontAlgn="base">
              <a:spcAft>
                <a:spcPct val="0"/>
              </a:spcAft>
              <a:buNone/>
            </a:pPr>
            <a:endParaRPr lang="ar-KW" sz="2000" dirty="0">
              <a:solidFill>
                <a:schemeClr val="tx2"/>
              </a:solidFill>
            </a:endParaRPr>
          </a:p>
          <a:p>
            <a:pPr lvl="1" algn="just" rtl="1" fontAlgn="base">
              <a:spcAft>
                <a:spcPct val="0"/>
              </a:spcAft>
              <a:buFont typeface="Arial" charset="0"/>
              <a:buChar char="•"/>
            </a:pPr>
            <a:endParaRPr lang="ar-KW" sz="2000" dirty="0" smtClean="0">
              <a:solidFill>
                <a:schemeClr val="tx2"/>
              </a:solidFill>
            </a:endParaRPr>
          </a:p>
          <a:p>
            <a:pPr lvl="1" algn="just" rtl="1" fontAlgn="base">
              <a:spcAft>
                <a:spcPct val="0"/>
              </a:spcAft>
              <a:buFont typeface="Arial" charset="0"/>
              <a:buChar char="•"/>
            </a:pPr>
            <a:endParaRPr lang="ar-KW" sz="2000" dirty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2400" dirty="0">
              <a:solidFill>
                <a:schemeClr val="tx2"/>
              </a:solidFill>
            </a:endParaRPr>
          </a:p>
          <a:p>
            <a:pPr marL="0" lvl="0" indent="0" algn="just" fontAlgn="base">
              <a:spcAft>
                <a:spcPct val="0"/>
              </a:spcAft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404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6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2400" b="1" dirty="0" smtClean="0">
                <a:solidFill>
                  <a:schemeClr val="tx2"/>
                </a:solidFill>
                <a:latin typeface="Sakkal Majalla" pitchFamily="2" charset="-78"/>
                <a:cs typeface="Arial" charset="0"/>
              </a:rPr>
              <a:t>نموذج إفصاح عن تحقق مصلحة شخص</a:t>
            </a:r>
            <a:br>
              <a:rPr lang="ar-KW" sz="2400" b="1" dirty="0" smtClean="0">
                <a:solidFill>
                  <a:schemeClr val="tx2"/>
                </a:solidFill>
                <a:latin typeface="Sakkal Majalla" pitchFamily="2" charset="-78"/>
                <a:cs typeface="Arial" charset="0"/>
              </a:rPr>
            </a:br>
            <a:r>
              <a:rPr lang="ar-KW" sz="2400" b="1" dirty="0" smtClean="0">
                <a:solidFill>
                  <a:schemeClr val="tx2"/>
                </a:solidFill>
                <a:latin typeface="Sakkal Majalla" pitchFamily="2" charset="-78"/>
                <a:cs typeface="Arial" charset="0"/>
              </a:rPr>
              <a:t>مستفيد والهدف من التملك– ملحق رقم (1)</a:t>
            </a:r>
            <a:endParaRPr lang="en-US" sz="24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90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551374"/>
            <a:ext cx="4386633" cy="4507626"/>
          </a:xfrm>
        </p:spPr>
      </p:pic>
    </p:spTree>
    <p:extLst>
      <p:ext uri="{BB962C8B-B14F-4D97-AF65-F5344CB8AC3E}">
        <p14:creationId xmlns:p14="http://schemas.microsoft.com/office/powerpoint/2010/main" val="30882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3114</TotalTime>
  <Words>1195</Words>
  <Application>Microsoft Office PowerPoint</Application>
  <PresentationFormat>On-screen Show (4:3)</PresentationFormat>
  <Paragraphs>240</Paragraphs>
  <Slides>27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microsoft sans serif</vt:lpstr>
      <vt:lpstr>Sakkal Majalla</vt:lpstr>
      <vt:lpstr>Times New Roman</vt:lpstr>
      <vt:lpstr>Office Theme</vt:lpstr>
      <vt:lpstr>1_Office Theme</vt:lpstr>
      <vt:lpstr>ورشة عمل </vt:lpstr>
      <vt:lpstr>محتوى الورشة</vt:lpstr>
      <vt:lpstr>الإفصاح عن المصالح</vt:lpstr>
      <vt:lpstr>الإفصاح عن المصالح</vt:lpstr>
      <vt:lpstr>الإفصاح عن المصالح</vt:lpstr>
      <vt:lpstr>الإفصاح عن المصالح</vt:lpstr>
      <vt:lpstr>الإفصاح عن المصالح</vt:lpstr>
      <vt:lpstr>الإفصاح عن المصالح</vt:lpstr>
      <vt:lpstr>نموذج إفصاح عن تحقق مصلحة شخص مستفيد والهدف من التملك– ملحق رقم (1)</vt:lpstr>
      <vt:lpstr>تابع: نموذج إفصاح عن تحقق مصلحة شخص مستفيد والهدف من التملك– ملحق رقم (1)</vt:lpstr>
      <vt:lpstr>نموذج إفصاح تغيير في مصلحة شخص مستفيد، وتغيير الهدف من التملك- ملحق رقم(2)</vt:lpstr>
      <vt:lpstr>تابع: نموذج إفصاح تغيير في مصلحة شخص مستفيد، وتغيير الهدف من التملك- ملحق رقم(2)</vt:lpstr>
      <vt:lpstr>الإفصاح عن المصالح</vt:lpstr>
      <vt:lpstr>نموذج الإفصاح عن ملكية المجموعة، والهدف من التملك- ملحق رقم(3)</vt:lpstr>
      <vt:lpstr>تابع: نموذج الإفصاح عن ملكية المجموعة،  والهدف من التملك- ملحق رقم(3)</vt:lpstr>
      <vt:lpstr>تابع: نموذج الإفصاح عن ملكية المجموعة،  والهدف من التملك- ملحق رقم(3)</vt:lpstr>
      <vt:lpstr>تابع: نموذج الإفصاح عن ملكية المجموعة،  والهدف من التملك- ملحق رقم(3)</vt:lpstr>
      <vt:lpstr>الإفصاح عن المصالح</vt:lpstr>
      <vt:lpstr>الإفصاح عن المصالح</vt:lpstr>
      <vt:lpstr>الإفصاح عن المصالح</vt:lpstr>
      <vt:lpstr>الإفصاح عن المصالح</vt:lpstr>
      <vt:lpstr>الإفصاح عن المصالح</vt:lpstr>
      <vt:lpstr>الإفصاح عن المصالح</vt:lpstr>
      <vt:lpstr>الإفصاح عن المصالح</vt:lpstr>
      <vt:lpstr>نموذج إفصاح الشركة المدرجة عن مساهميها ممن تصل ملكيتهم نسبة 5% أو أكثر من رأس  مال الشركة-ملحق رقم (4) </vt:lpstr>
      <vt:lpstr>الإفصاح عن المصالح</vt:lpstr>
      <vt:lpstr>شــكــراً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ورشة عمل</dc:title>
  <dc:creator>Fouad Al-Ateeqi</dc:creator>
  <cp:lastModifiedBy>Jameela Dabdoub</cp:lastModifiedBy>
  <cp:revision>314</cp:revision>
  <cp:lastPrinted>2016-04-28T10:11:57Z</cp:lastPrinted>
  <dcterms:created xsi:type="dcterms:W3CDTF">2014-09-25T11:33:14Z</dcterms:created>
  <dcterms:modified xsi:type="dcterms:W3CDTF">2016-04-28T10:17:32Z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8b7f2750-21b4-4c47-939c-f52894735a0d</vt:lpwstr>
  </property>
  <property fmtid="{D5CDD505-2E9C-101B-9397-08002B2CF9AE}" pid="3" name="CMAClassification">
    <vt:lpwstr>Internal</vt:lpwstr>
  </property>
</Properties>
</file>